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378" r:id="rId2"/>
    <p:sldId id="379" r:id="rId3"/>
    <p:sldId id="380" r:id="rId4"/>
    <p:sldId id="382" r:id="rId5"/>
    <p:sldId id="384" r:id="rId6"/>
    <p:sldId id="385" r:id="rId7"/>
  </p:sldIdLst>
  <p:sldSz cx="12190413" cy="6858000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F2F9"/>
    <a:srgbClr val="F5F8EE"/>
    <a:srgbClr val="3E6CA4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47" autoAdjust="0"/>
    <p:restoredTop sz="95627" autoAdjust="0"/>
  </p:normalViewPr>
  <p:slideViewPr>
    <p:cSldViewPr>
      <p:cViewPr varScale="1">
        <p:scale>
          <a:sx n="111" d="100"/>
          <a:sy n="111" d="100"/>
        </p:scale>
        <p:origin x="552" y="108"/>
      </p:cViewPr>
      <p:guideLst>
        <p:guide orient="horz" pos="2160"/>
        <p:guide pos="288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6" y="4"/>
            <a:ext cx="2946189" cy="496649"/>
          </a:xfrm>
          <a:prstGeom prst="rect">
            <a:avLst/>
          </a:prstGeom>
        </p:spPr>
        <p:txBody>
          <a:bodyPr vert="horz" lIns="91510" tIns="45757" rIns="91510" bIns="4575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902" y="4"/>
            <a:ext cx="2946189" cy="496649"/>
          </a:xfrm>
          <a:prstGeom prst="rect">
            <a:avLst/>
          </a:prstGeom>
        </p:spPr>
        <p:txBody>
          <a:bodyPr vert="horz" lIns="91510" tIns="45757" rIns="91510" bIns="45757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821368DE-2314-4B53-98DB-88CF7AF57B65}" type="datetimeFigureOut">
              <a:rPr lang="ru-RU"/>
              <a:pPr>
                <a:defRPr/>
              </a:pPr>
              <a:t>17.01.2025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10" tIns="45757" rIns="91510" bIns="45757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792"/>
            <a:ext cx="5438140" cy="4466670"/>
          </a:xfrm>
          <a:prstGeom prst="rect">
            <a:avLst/>
          </a:prstGeom>
        </p:spPr>
        <p:txBody>
          <a:bodyPr vert="horz" lIns="91510" tIns="45757" rIns="91510" bIns="45757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6" y="9428406"/>
            <a:ext cx="2946189" cy="496649"/>
          </a:xfrm>
          <a:prstGeom prst="rect">
            <a:avLst/>
          </a:prstGeom>
        </p:spPr>
        <p:txBody>
          <a:bodyPr vert="horz" lIns="91510" tIns="45757" rIns="91510" bIns="4575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902" y="9428406"/>
            <a:ext cx="2946189" cy="496649"/>
          </a:xfrm>
          <a:prstGeom prst="rect">
            <a:avLst/>
          </a:prstGeom>
        </p:spPr>
        <p:txBody>
          <a:bodyPr vert="horz" lIns="91510" tIns="45757" rIns="91510" bIns="45757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559671B-2E78-4069-BF9D-ED1F3B0AADB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173624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1" y="2130426"/>
            <a:ext cx="10361851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562" y="3886200"/>
            <a:ext cx="8533289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CD69E3-03E3-44BC-A0C6-E236D61833E5}" type="datetime1">
              <a:rPr lang="ru-RU" smtClean="0"/>
              <a:t>17.01.2025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54A39F-1067-477E-A2FA-40E1842A56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26DDBE-CC1E-4B96-8D27-CB4871A0C6E9}" type="datetime1">
              <a:rPr lang="ru-RU" smtClean="0"/>
              <a:t>17.01.2025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236A71-90C0-494A-94FF-D613DFF1CC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959" y="4406901"/>
            <a:ext cx="1036185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2959" y="2906713"/>
            <a:ext cx="1036185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3F84A1-811C-4C93-BB60-6D8F8411ADA1}" type="datetime1">
              <a:rPr lang="ru-RU" smtClean="0"/>
              <a:t>17.01.2025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71B36E-3FCD-475C-92F8-B960A97DBBE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521" y="1600201"/>
            <a:ext cx="53840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6793" y="1600201"/>
            <a:ext cx="53840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94E33D-3593-47E7-9102-C66417466630}" type="datetime1">
              <a:rPr lang="ru-RU" smtClean="0"/>
              <a:t>17.01.2025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EB7FE5-7150-4881-BE46-60C2AF1D9BC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535113"/>
            <a:ext cx="538621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521" y="2174875"/>
            <a:ext cx="538621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2561" y="1535113"/>
            <a:ext cx="538833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2561" y="2174875"/>
            <a:ext cx="538833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C7757A-1C3D-4BDA-A4BA-77BD4189BD3F}" type="datetime1">
              <a:rPr lang="ru-RU" smtClean="0"/>
              <a:t>17.01.2025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C2EFBB-D32A-4CC6-9992-CA47A03253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F7D23F-918C-4C23-9854-0CCCCDEDA193}" type="datetime1">
              <a:rPr lang="ru-RU" smtClean="0"/>
              <a:t>17.01.2025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652E83-0219-45EB-8B79-7C2818EAEF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BDE7A3-5161-4ADD-8070-E3EF1FBA6185}" type="datetime1">
              <a:rPr lang="ru-RU" smtClean="0"/>
              <a:t>17.01.2025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76B774-B5E6-4E09-AAD7-EF6862E1829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3050"/>
            <a:ext cx="4010562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113" y="273051"/>
            <a:ext cx="681477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521" y="1435101"/>
            <a:ext cx="4010562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D03CD2-1974-4030-8A28-353BE6EB75C9}" type="datetime1">
              <a:rPr lang="ru-RU" smtClean="0"/>
              <a:t>17.01.2025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A37F1F-15A0-4D26-AB72-717544D334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406" y="4800600"/>
            <a:ext cx="7314248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406" y="612775"/>
            <a:ext cx="7314248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406" y="5367338"/>
            <a:ext cx="7314248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7F1DFB-EAEB-48F2-8C49-D83494B9695A}" type="datetime1">
              <a:rPr lang="ru-RU" smtClean="0"/>
              <a:t>17.01.2025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7ACAF2-33B3-459B-8D54-7B4A9A9729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686565-D6AB-475F-9AF0-D75B160B9727}" type="datetime1">
              <a:rPr lang="ru-RU" smtClean="0"/>
              <a:t>17.01.2025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28D1C1-20C1-456B-BB12-0180B4C815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8049" y="274639"/>
            <a:ext cx="2742843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521" y="274639"/>
            <a:ext cx="8025355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DE7790-5AED-4A44-8CB5-1976F029EA45}" type="datetime1">
              <a:rPr lang="ru-RU" smtClean="0"/>
              <a:t>17.01.2025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40EF06-5B19-4388-909B-87B5A2B284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09521" y="274638"/>
            <a:ext cx="1097137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09521" y="1600201"/>
            <a:ext cx="10971372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520" y="6356351"/>
            <a:ext cx="28444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C7D0042-8BF4-4E27-93E9-1B5A073756F6}" type="datetime1">
              <a:rPr lang="ru-RU" smtClean="0"/>
              <a:t>17.01.2025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058" y="6356351"/>
            <a:ext cx="38602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6463" y="6356351"/>
            <a:ext cx="28444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3231367-AF86-4385-BC0D-D32E4FBA2AD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hyperlink" Target="mailto:realiz@taraskul72.ru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Подзаголовок 2"/>
          <p:cNvSpPr txBox="1">
            <a:spLocks/>
          </p:cNvSpPr>
          <p:nvPr/>
        </p:nvSpPr>
        <p:spPr bwMode="auto">
          <a:xfrm>
            <a:off x="-1054" y="6391276"/>
            <a:ext cx="11999938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Font typeface="Arial" charset="0"/>
              <a:buNone/>
            </a:pPr>
            <a:r>
              <a:rPr lang="ru-RU" sz="1600" b="1" dirty="0" smtClean="0">
                <a:solidFill>
                  <a:srgbClr val="002060"/>
                </a:solidFill>
                <a:latin typeface="Calibri" pitchFamily="34" charset="0"/>
              </a:rPr>
              <a:t>2024  год</a:t>
            </a:r>
            <a:endParaRPr lang="ru-RU" sz="1600" b="1" dirty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10" name="Минус 9"/>
          <p:cNvSpPr/>
          <p:nvPr/>
        </p:nvSpPr>
        <p:spPr bwMode="auto">
          <a:xfrm>
            <a:off x="861474" y="6299201"/>
            <a:ext cx="10894582" cy="92075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93663" y="414390"/>
            <a:ext cx="10295845" cy="854370"/>
          </a:xfrm>
        </p:spPr>
        <p:txBody>
          <a:bodyPr anchor="ctr"/>
          <a:lstStyle/>
          <a:p>
            <a:pPr>
              <a:lnSpc>
                <a:spcPts val="2000"/>
              </a:lnSpc>
              <a:spcBef>
                <a:spcPts val="0"/>
              </a:spcBef>
              <a:defRPr/>
            </a:pPr>
            <a:r>
              <a:rPr lang="ru-RU" sz="2400" b="1" dirty="0" smtClean="0">
                <a:solidFill>
                  <a:srgbClr val="0070C0"/>
                </a:solidFill>
                <a:latin typeface="Monserrat"/>
                <a:cs typeface="Arial" pitchFamily="34" charset="0"/>
              </a:rPr>
              <a:t>ФБУ Центр реабилитации СФР </a:t>
            </a:r>
            <a:r>
              <a:rPr lang="ru-RU" sz="2400" b="1" kern="100" dirty="0">
                <a:solidFill>
                  <a:srgbClr val="0070C0"/>
                </a:solidFill>
                <a:latin typeface="Monserrat"/>
              </a:rPr>
              <a:t>«Ключи»</a:t>
            </a:r>
          </a:p>
          <a:p>
            <a:pPr>
              <a:lnSpc>
                <a:spcPts val="2000"/>
              </a:lnSpc>
              <a:spcBef>
                <a:spcPts val="0"/>
              </a:spcBef>
              <a:defRPr/>
            </a:pPr>
            <a:r>
              <a:rPr lang="ru-RU" sz="1800" b="1" i="1" dirty="0">
                <a:solidFill>
                  <a:srgbClr val="0070C0"/>
                </a:solidFill>
                <a:latin typeface="Monserrat"/>
                <a:cs typeface="Times New Roman" pitchFamily="18" charset="0"/>
              </a:rPr>
              <a:t>634526</a:t>
            </a:r>
            <a:r>
              <a:rPr lang="en-US" sz="1800" b="1" i="1" dirty="0">
                <a:solidFill>
                  <a:srgbClr val="0070C0"/>
                </a:solidFill>
                <a:latin typeface="Monserrat"/>
                <a:cs typeface="Times New Roman" pitchFamily="18" charset="0"/>
              </a:rPr>
              <a:t>,</a:t>
            </a:r>
            <a:r>
              <a:rPr lang="ru-RU" sz="1800" b="1" i="1" dirty="0">
                <a:solidFill>
                  <a:srgbClr val="0070C0"/>
                </a:solidFill>
                <a:latin typeface="Monserrat"/>
                <a:cs typeface="Times New Roman" pitchFamily="18" charset="0"/>
              </a:rPr>
              <a:t> Томская область, Томский район, пос. </a:t>
            </a:r>
            <a:r>
              <a:rPr lang="ru-RU" sz="1800" b="1" i="1" dirty="0" smtClean="0">
                <a:solidFill>
                  <a:srgbClr val="0070C0"/>
                </a:solidFill>
                <a:latin typeface="Monserrat"/>
                <a:cs typeface="Times New Roman" pitchFamily="18" charset="0"/>
              </a:rPr>
              <a:t>Ключи</a:t>
            </a:r>
            <a:endParaRPr lang="en-US" sz="1800" b="1" i="1" dirty="0" smtClean="0">
              <a:solidFill>
                <a:srgbClr val="0070C0"/>
              </a:solidFill>
              <a:latin typeface="Monserrat"/>
              <a:cs typeface="Times New Roman" pitchFamily="18" charset="0"/>
            </a:endParaRPr>
          </a:p>
          <a:p>
            <a:pPr>
              <a:lnSpc>
                <a:spcPts val="2000"/>
              </a:lnSpc>
              <a:spcBef>
                <a:spcPts val="0"/>
              </a:spcBef>
              <a:defRPr/>
            </a:pPr>
            <a:r>
              <a:rPr lang="en-US" sz="1800" b="1" i="1" dirty="0">
                <a:solidFill>
                  <a:srgbClr val="0070C0"/>
                </a:solidFill>
                <a:latin typeface="Monserrat"/>
                <a:cs typeface="Times New Roman" pitchFamily="18" charset="0"/>
              </a:rPr>
              <a:t>8-800-300-66-65, kluchi@mail.tomsknet.ru</a:t>
            </a:r>
            <a:endParaRPr lang="ru-RU" sz="1800" b="1" i="1" dirty="0">
              <a:solidFill>
                <a:srgbClr val="0070C0"/>
              </a:solidFill>
              <a:latin typeface="Monserrat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418521" y="44625"/>
            <a:ext cx="1057730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cap="all" dirty="0" smtClean="0">
                <a:solidFill>
                  <a:srgbClr val="4F81BD">
                    <a:lumMod val="75000"/>
                  </a:srgbClr>
                </a:solidFill>
                <a:latin typeface="Monserrat"/>
              </a:rPr>
              <a:t>ФОНД пенсионного и СОЦИАЛЬНОГО СТРАХОВАНИЯ РОССИЙСКОЙ ФЕДЕРАЦИИ</a:t>
            </a:r>
            <a:endParaRPr lang="ru-RU" sz="1200" cap="all" dirty="0">
              <a:solidFill>
                <a:srgbClr val="4F81BD">
                  <a:lumMod val="75000"/>
                </a:srgbClr>
              </a:solidFill>
              <a:latin typeface="Monserrat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04778" y="1329133"/>
            <a:ext cx="5973448" cy="1495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1600" b="1" dirty="0" smtClean="0">
                <a:latin typeface="Monserrat"/>
              </a:rPr>
              <a:t>Основные лечебные профили центра: </a:t>
            </a:r>
            <a:r>
              <a:rPr lang="ru-RU" sz="1600" dirty="0">
                <a:solidFill>
                  <a:prstClr val="black"/>
                </a:solidFill>
                <a:latin typeface="Monserrat"/>
              </a:rPr>
              <a:t>травмы, отравления и последствия воздействия внешних </a:t>
            </a:r>
            <a:r>
              <a:rPr lang="ru-RU" sz="1600" dirty="0" smtClean="0">
                <a:solidFill>
                  <a:prstClr val="black"/>
                </a:solidFill>
                <a:latin typeface="Monserrat"/>
              </a:rPr>
              <a:t>причин, </a:t>
            </a:r>
            <a:r>
              <a:rPr lang="ru-RU" sz="1600" dirty="0">
                <a:solidFill>
                  <a:prstClr val="black"/>
                </a:solidFill>
                <a:latin typeface="Monserrat"/>
              </a:rPr>
              <a:t>болезни костно-мышечной </a:t>
            </a:r>
            <a:r>
              <a:rPr lang="ru-RU" sz="1600" dirty="0" smtClean="0">
                <a:solidFill>
                  <a:prstClr val="black"/>
                </a:solidFill>
                <a:latin typeface="Monserrat"/>
              </a:rPr>
              <a:t>системы, </a:t>
            </a:r>
            <a:r>
              <a:rPr lang="ru-RU" sz="1600" dirty="0">
                <a:solidFill>
                  <a:prstClr val="black"/>
                </a:solidFill>
                <a:latin typeface="Monserrat"/>
              </a:rPr>
              <a:t>болезни органов </a:t>
            </a:r>
            <a:r>
              <a:rPr lang="ru-RU" sz="1600" dirty="0" smtClean="0">
                <a:solidFill>
                  <a:prstClr val="black"/>
                </a:solidFill>
                <a:latin typeface="Monserrat"/>
              </a:rPr>
              <a:t>дыхания, </a:t>
            </a:r>
            <a:r>
              <a:rPr lang="ru-RU" sz="1600" dirty="0">
                <a:solidFill>
                  <a:prstClr val="black"/>
                </a:solidFill>
                <a:latin typeface="Monserrat"/>
              </a:rPr>
              <a:t>болезни системы </a:t>
            </a:r>
            <a:r>
              <a:rPr lang="ru-RU" sz="1600" dirty="0" smtClean="0">
                <a:solidFill>
                  <a:prstClr val="black"/>
                </a:solidFill>
                <a:latin typeface="Monserrat"/>
              </a:rPr>
              <a:t>кровообращения, </a:t>
            </a:r>
            <a:r>
              <a:rPr lang="ru-RU" sz="1600" dirty="0">
                <a:solidFill>
                  <a:prstClr val="black"/>
                </a:solidFill>
                <a:latin typeface="Monserrat"/>
              </a:rPr>
              <a:t>болезни нервной </a:t>
            </a:r>
            <a:r>
              <a:rPr lang="ru-RU" sz="1600" dirty="0" smtClean="0">
                <a:solidFill>
                  <a:prstClr val="black"/>
                </a:solidFill>
                <a:latin typeface="Monserrat"/>
              </a:rPr>
              <a:t>системы</a:t>
            </a:r>
            <a:endParaRPr lang="ru-RU" sz="1600" b="1" dirty="0">
              <a:latin typeface="Monserrat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17" y="165124"/>
            <a:ext cx="863345" cy="841574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54A39F-1067-477E-A2FA-40E1842A564E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6152" y="1432132"/>
            <a:ext cx="4968245" cy="2716947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5122" name="Picture 2" descr="\\files.ca.fss.ru\share\Управление по развитию центров реабилитации Фонда\Private\!Private\Представление\QR URL на сайт ЦР Ключи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5222" y="5103813"/>
            <a:ext cx="1019175" cy="1000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178341" y="2825055"/>
            <a:ext cx="62639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Monserrat"/>
              </a:rPr>
              <a:t>Природные факторы: </a:t>
            </a:r>
            <a:r>
              <a:rPr lang="ru-RU" sz="1600" dirty="0">
                <a:solidFill>
                  <a:prstClr val="black"/>
                </a:solidFill>
              </a:rPr>
              <a:t>климат, минеральная вода, лечебная </a:t>
            </a:r>
            <a:r>
              <a:rPr lang="ru-RU" sz="1600" dirty="0" smtClean="0">
                <a:solidFill>
                  <a:prstClr val="black"/>
                </a:solidFill>
              </a:rPr>
              <a:t>грязь</a:t>
            </a:r>
            <a:endParaRPr lang="ru-RU" sz="1600" b="1" dirty="0">
              <a:latin typeface="Monserrat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90550" y="3356992"/>
            <a:ext cx="4968552" cy="2618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ru-RU" b="1" dirty="0">
                <a:latin typeface="Monserrat"/>
              </a:rPr>
              <a:t>Виды лечения: </a:t>
            </a:r>
          </a:p>
          <a:p>
            <a:pPr>
              <a:lnSpc>
                <a:spcPct val="114000"/>
              </a:lnSpc>
            </a:pPr>
            <a:r>
              <a:rPr lang="ru-RU" dirty="0">
                <a:latin typeface="Monserrat"/>
              </a:rPr>
              <a:t>водолечение и грязелечение, </a:t>
            </a:r>
          </a:p>
          <a:p>
            <a:pPr>
              <a:lnSpc>
                <a:spcPct val="114000"/>
              </a:lnSpc>
            </a:pPr>
            <a:r>
              <a:rPr lang="ru-RU" dirty="0" err="1"/>
              <a:t>м</a:t>
            </a:r>
            <a:r>
              <a:rPr lang="ru-RU" dirty="0" err="1" smtClean="0"/>
              <a:t>агнитотерапия</a:t>
            </a:r>
            <a:r>
              <a:rPr lang="ru-RU" dirty="0" smtClean="0"/>
              <a:t>,</a:t>
            </a:r>
          </a:p>
          <a:p>
            <a:pPr>
              <a:lnSpc>
                <a:spcPct val="114000"/>
              </a:lnSpc>
            </a:pPr>
            <a:r>
              <a:rPr lang="ru-RU" dirty="0"/>
              <a:t>а</a:t>
            </a:r>
            <a:r>
              <a:rPr lang="ru-RU" dirty="0" smtClean="0"/>
              <a:t>ппаратная физиотерапия,</a:t>
            </a:r>
          </a:p>
          <a:p>
            <a:pPr>
              <a:lnSpc>
                <a:spcPct val="114000"/>
              </a:lnSpc>
            </a:pPr>
            <a:r>
              <a:rPr lang="ru-RU" dirty="0"/>
              <a:t>с</a:t>
            </a:r>
            <a:r>
              <a:rPr lang="ru-RU" dirty="0" smtClean="0"/>
              <a:t>ветолечение,</a:t>
            </a:r>
            <a:r>
              <a:rPr lang="ru-RU" dirty="0" smtClean="0">
                <a:latin typeface="Monserrat"/>
              </a:rPr>
              <a:t> </a:t>
            </a:r>
            <a:endParaRPr lang="ru-RU" dirty="0">
              <a:latin typeface="Monserrat"/>
            </a:endParaRPr>
          </a:p>
          <a:p>
            <a:pPr>
              <a:lnSpc>
                <a:spcPct val="114000"/>
              </a:lnSpc>
            </a:pPr>
            <a:r>
              <a:rPr lang="ru-RU" dirty="0" smtClean="0">
                <a:latin typeface="Monserrat"/>
              </a:rPr>
              <a:t>массаж,</a:t>
            </a:r>
          </a:p>
          <a:p>
            <a:pPr>
              <a:lnSpc>
                <a:spcPct val="114000"/>
              </a:lnSpc>
            </a:pPr>
            <a:r>
              <a:rPr lang="ru-RU" dirty="0" smtClean="0"/>
              <a:t>фитотерапия,</a:t>
            </a:r>
          </a:p>
          <a:p>
            <a:pPr>
              <a:lnSpc>
                <a:spcPct val="114000"/>
              </a:lnSpc>
            </a:pPr>
            <a:r>
              <a:rPr lang="ru-RU" dirty="0" err="1" smtClean="0"/>
              <a:t>аквааэробика</a:t>
            </a:r>
            <a:endParaRPr lang="ru-RU" dirty="0">
              <a:latin typeface="Monserrat"/>
            </a:endParaRPr>
          </a:p>
        </p:txBody>
      </p:sp>
    </p:spTree>
    <p:extLst>
      <p:ext uri="{BB962C8B-B14F-4D97-AF65-F5344CB8AC3E}">
        <p14:creationId xmlns:p14="http://schemas.microsoft.com/office/powerpoint/2010/main" val="101265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Подзаголовок 2"/>
          <p:cNvSpPr txBox="1">
            <a:spLocks/>
          </p:cNvSpPr>
          <p:nvPr/>
        </p:nvSpPr>
        <p:spPr bwMode="auto">
          <a:xfrm>
            <a:off x="-1054" y="6391276"/>
            <a:ext cx="11999938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Font typeface="Arial" charset="0"/>
              <a:buNone/>
            </a:pPr>
            <a:r>
              <a:rPr lang="ru-RU" sz="1600" b="1" dirty="0" smtClean="0">
                <a:solidFill>
                  <a:srgbClr val="002060"/>
                </a:solidFill>
                <a:latin typeface="Calibri" pitchFamily="34" charset="0"/>
              </a:rPr>
              <a:t>2024  год</a:t>
            </a:r>
            <a:endParaRPr lang="ru-RU" sz="1600" b="1" dirty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10" name="Минус 9"/>
          <p:cNvSpPr/>
          <p:nvPr/>
        </p:nvSpPr>
        <p:spPr bwMode="auto">
          <a:xfrm>
            <a:off x="861474" y="6299201"/>
            <a:ext cx="10894582" cy="92075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7" name="Подзаголовок 2"/>
          <p:cNvSpPr>
            <a:spLocks noGrp="1"/>
          </p:cNvSpPr>
          <p:nvPr/>
        </p:nvSpPr>
        <p:spPr bwMode="auto">
          <a:xfrm>
            <a:off x="2203817" y="282516"/>
            <a:ext cx="8303164" cy="9142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000"/>
              </a:lnSpc>
              <a:spcBef>
                <a:spcPts val="0"/>
              </a:spcBef>
              <a:defRPr/>
            </a:pPr>
            <a:r>
              <a:rPr lang="ru-RU" sz="2400" b="1" kern="100" dirty="0" smtClean="0">
                <a:solidFill>
                  <a:srgbClr val="0070C0"/>
                </a:solidFill>
                <a:latin typeface="Monserrat"/>
              </a:rPr>
              <a:t>ФБУ Центр реабилитации СФР «Кристалл»</a:t>
            </a:r>
          </a:p>
          <a:p>
            <a:pPr>
              <a:lnSpc>
                <a:spcPts val="2000"/>
              </a:lnSpc>
              <a:spcBef>
                <a:spcPts val="0"/>
              </a:spcBef>
              <a:defRPr/>
            </a:pPr>
            <a:r>
              <a:rPr lang="ru-RU" sz="1800" b="1" i="1" dirty="0">
                <a:solidFill>
                  <a:srgbClr val="0070C0"/>
                </a:solidFill>
                <a:latin typeface="Monserrat"/>
                <a:cs typeface="Times New Roman" pitchFamily="18" charset="0"/>
              </a:rPr>
              <a:t>353456, г</a:t>
            </a:r>
            <a:r>
              <a:rPr lang="ru-RU" sz="1800" b="1" i="1" dirty="0" smtClean="0">
                <a:solidFill>
                  <a:srgbClr val="0070C0"/>
                </a:solidFill>
                <a:latin typeface="Monserrat"/>
                <a:cs typeface="Times New Roman" pitchFamily="18" charset="0"/>
              </a:rPr>
              <a:t>. Анапа, Пионерский пр-т, д. 23а</a:t>
            </a:r>
            <a:endParaRPr lang="en-US" sz="1800" b="1" i="1" dirty="0" smtClean="0">
              <a:solidFill>
                <a:srgbClr val="0070C0"/>
              </a:solidFill>
              <a:latin typeface="Monserrat"/>
              <a:cs typeface="Times New Roman" pitchFamily="18" charset="0"/>
            </a:endParaRPr>
          </a:p>
          <a:p>
            <a:pPr>
              <a:lnSpc>
                <a:spcPts val="2000"/>
              </a:lnSpc>
              <a:spcBef>
                <a:spcPts val="0"/>
              </a:spcBef>
              <a:defRPr/>
            </a:pPr>
            <a:r>
              <a:rPr lang="ru-RU" sz="1800" b="1" i="1" dirty="0">
                <a:solidFill>
                  <a:srgbClr val="0070C0"/>
                </a:solidFill>
                <a:latin typeface="Monserrat"/>
                <a:cs typeface="Times New Roman" pitchFamily="18" charset="0"/>
              </a:rPr>
              <a:t>+7 861 333 3072</a:t>
            </a:r>
            <a:r>
              <a:rPr lang="en-US" sz="1800" b="1" i="1" dirty="0">
                <a:solidFill>
                  <a:srgbClr val="0070C0"/>
                </a:solidFill>
                <a:latin typeface="Monserrat"/>
                <a:cs typeface="Times New Roman" pitchFamily="18" charset="0"/>
              </a:rPr>
              <a:t>, </a:t>
            </a:r>
            <a:r>
              <a:rPr lang="en-US" sz="1800" b="1" i="1" dirty="0" smtClean="0">
                <a:solidFill>
                  <a:srgbClr val="0070C0"/>
                </a:solidFill>
                <a:latin typeface="Monserrat"/>
                <a:cs typeface="Times New Roman" pitchFamily="18" charset="0"/>
              </a:rPr>
              <a:t>e-mail: kristall@rc06.sfr.gov.ru</a:t>
            </a:r>
            <a:endParaRPr lang="ru-RU" sz="1800" b="1" i="1" dirty="0">
              <a:solidFill>
                <a:srgbClr val="0070C0"/>
              </a:solidFill>
              <a:latin typeface="Monserrat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623687" y="1"/>
            <a:ext cx="9463424" cy="27699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cap="all" dirty="0" smtClean="0">
                <a:solidFill>
                  <a:srgbClr val="4F81BD">
                    <a:lumMod val="75000"/>
                  </a:srgbClr>
                </a:solidFill>
                <a:latin typeface="Monserrat"/>
              </a:rPr>
              <a:t>ФОНД пенсионного и СОЦИАЛЬНОГО СТРАХОВАНИЯ РОССИЙСКОЙ ФЕДЕРАЦИИ</a:t>
            </a:r>
            <a:endParaRPr lang="ru-RU" sz="1200" cap="all" dirty="0">
              <a:solidFill>
                <a:srgbClr val="4F81BD">
                  <a:lumMod val="75000"/>
                </a:srgbClr>
              </a:solidFill>
              <a:latin typeface="Monserrat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35317" y="1340768"/>
            <a:ext cx="5917289" cy="1495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1600" b="1" dirty="0" smtClean="0">
                <a:latin typeface="Monserrat"/>
              </a:rPr>
              <a:t>Основные лечебные профили центра: </a:t>
            </a:r>
            <a:r>
              <a:rPr lang="ru-RU" sz="1600" dirty="0">
                <a:solidFill>
                  <a:prstClr val="black"/>
                </a:solidFill>
                <a:latin typeface="Monserrat"/>
              </a:rPr>
              <a:t>травмы, отравления и последствия воздействия внешних </a:t>
            </a:r>
            <a:r>
              <a:rPr lang="ru-RU" sz="1600" dirty="0" smtClean="0">
                <a:solidFill>
                  <a:prstClr val="black"/>
                </a:solidFill>
                <a:latin typeface="Monserrat"/>
              </a:rPr>
              <a:t>причин, </a:t>
            </a:r>
            <a:r>
              <a:rPr lang="ru-RU" sz="1600" dirty="0">
                <a:solidFill>
                  <a:prstClr val="black"/>
                </a:solidFill>
                <a:latin typeface="Monserrat"/>
              </a:rPr>
              <a:t>болезни органов </a:t>
            </a:r>
            <a:r>
              <a:rPr lang="ru-RU" sz="1600" dirty="0" smtClean="0">
                <a:solidFill>
                  <a:prstClr val="black"/>
                </a:solidFill>
                <a:latin typeface="Monserrat"/>
              </a:rPr>
              <a:t>дыхания, болезни </a:t>
            </a:r>
            <a:r>
              <a:rPr lang="ru-RU" sz="1600" dirty="0">
                <a:solidFill>
                  <a:prstClr val="black"/>
                </a:solidFill>
                <a:latin typeface="Monserrat"/>
              </a:rPr>
              <a:t>костно-мышечной </a:t>
            </a:r>
            <a:r>
              <a:rPr lang="ru-RU" sz="1600" dirty="0" smtClean="0">
                <a:solidFill>
                  <a:prstClr val="black"/>
                </a:solidFill>
                <a:latin typeface="Monserrat"/>
              </a:rPr>
              <a:t>системы, </a:t>
            </a:r>
            <a:r>
              <a:rPr lang="ru-RU" sz="1600" dirty="0">
                <a:solidFill>
                  <a:prstClr val="black"/>
                </a:solidFill>
                <a:latin typeface="Monserrat"/>
              </a:rPr>
              <a:t>болезни уха и сосцевидного </a:t>
            </a:r>
            <a:r>
              <a:rPr lang="ru-RU" sz="1600" dirty="0" smtClean="0">
                <a:solidFill>
                  <a:prstClr val="black"/>
                </a:solidFill>
                <a:latin typeface="Monserrat"/>
              </a:rPr>
              <a:t>отростка, </a:t>
            </a:r>
            <a:r>
              <a:rPr lang="ru-RU" sz="1600" dirty="0">
                <a:solidFill>
                  <a:prstClr val="black"/>
                </a:solidFill>
                <a:latin typeface="Monserrat"/>
              </a:rPr>
              <a:t>болезни нервной </a:t>
            </a:r>
            <a:r>
              <a:rPr lang="ru-RU" sz="1600" dirty="0" smtClean="0">
                <a:solidFill>
                  <a:prstClr val="black"/>
                </a:solidFill>
                <a:latin typeface="Monserrat"/>
              </a:rPr>
              <a:t>системы</a:t>
            </a:r>
            <a:endParaRPr lang="ru-RU" sz="1600" b="1" dirty="0">
              <a:latin typeface="Monserrat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17" y="165124"/>
            <a:ext cx="863345" cy="841574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54A39F-1067-477E-A2FA-40E1842A564E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6150" y="1412776"/>
            <a:ext cx="5190153" cy="2880320"/>
          </a:xfrm>
          <a:prstGeom prst="rect">
            <a:avLst/>
          </a:prstGeom>
          <a:effectLst>
            <a:softEdge rad="165100"/>
          </a:effectLst>
        </p:spPr>
      </p:pic>
      <p:pic>
        <p:nvPicPr>
          <p:cNvPr id="6146" name="Picture 2" descr="\\files.ca.fss.ru\share\Управление по развитию центров реабилитации Фонда\Private\!Private\Представление\QR URL на сайт ЦР Кристалл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7578" y="5018873"/>
            <a:ext cx="1228725" cy="1190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262558" y="2780928"/>
            <a:ext cx="71287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Monserrat"/>
              </a:rPr>
              <a:t>Природные факторы: </a:t>
            </a:r>
            <a:r>
              <a:rPr lang="ru-RU" sz="1600" dirty="0">
                <a:solidFill>
                  <a:prstClr val="black"/>
                </a:solidFill>
              </a:rPr>
              <a:t>климат, минеральная вода, лечебная </a:t>
            </a:r>
            <a:r>
              <a:rPr lang="ru-RU" sz="1600" dirty="0" smtClean="0">
                <a:solidFill>
                  <a:prstClr val="black"/>
                </a:solidFill>
              </a:rPr>
              <a:t>грязь</a:t>
            </a:r>
            <a:endParaRPr lang="ru-RU" sz="1600" b="1" dirty="0">
              <a:latin typeface="Monserrat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45071" y="3119482"/>
            <a:ext cx="4968552" cy="29344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ru-RU" b="1" dirty="0">
                <a:latin typeface="Monserrat"/>
              </a:rPr>
              <a:t>Виды лечения: </a:t>
            </a:r>
          </a:p>
          <a:p>
            <a:pPr>
              <a:lnSpc>
                <a:spcPct val="114000"/>
              </a:lnSpc>
            </a:pPr>
            <a:r>
              <a:rPr lang="ru-RU" dirty="0" smtClean="0">
                <a:latin typeface="Monserrat"/>
              </a:rPr>
              <a:t>лечебный пляж,</a:t>
            </a:r>
          </a:p>
          <a:p>
            <a:pPr>
              <a:lnSpc>
                <a:spcPct val="114000"/>
              </a:lnSpc>
            </a:pPr>
            <a:r>
              <a:rPr lang="ru-RU" dirty="0" smtClean="0">
                <a:latin typeface="Monserrat"/>
              </a:rPr>
              <a:t>водолечение и грязелечение, </a:t>
            </a:r>
          </a:p>
          <a:p>
            <a:pPr>
              <a:lnSpc>
                <a:spcPct val="114000"/>
              </a:lnSpc>
            </a:pPr>
            <a:r>
              <a:rPr lang="ru-RU" dirty="0" smtClean="0"/>
              <a:t>янтарная терапия,</a:t>
            </a:r>
          </a:p>
          <a:p>
            <a:pPr>
              <a:lnSpc>
                <a:spcPct val="114000"/>
              </a:lnSpc>
            </a:pPr>
            <a:r>
              <a:rPr lang="ru-RU" dirty="0" smtClean="0"/>
              <a:t>криотерапия,</a:t>
            </a:r>
          </a:p>
          <a:p>
            <a:pPr>
              <a:lnSpc>
                <a:spcPct val="114000"/>
              </a:lnSpc>
            </a:pPr>
            <a:r>
              <a:rPr lang="ru-RU" dirty="0" smtClean="0"/>
              <a:t>мануальная терапия,</a:t>
            </a:r>
          </a:p>
          <a:p>
            <a:pPr>
              <a:lnSpc>
                <a:spcPct val="114000"/>
              </a:lnSpc>
            </a:pPr>
            <a:r>
              <a:rPr lang="ru-RU" dirty="0" smtClean="0"/>
              <a:t>фитотерапия,</a:t>
            </a:r>
            <a:r>
              <a:rPr lang="ru-RU" dirty="0" smtClean="0">
                <a:latin typeface="Monserrat"/>
              </a:rPr>
              <a:t> </a:t>
            </a:r>
          </a:p>
          <a:p>
            <a:pPr>
              <a:lnSpc>
                <a:spcPct val="114000"/>
              </a:lnSpc>
            </a:pPr>
            <a:r>
              <a:rPr lang="ru-RU" dirty="0" err="1">
                <a:latin typeface="Monserrat"/>
              </a:rPr>
              <a:t>к</a:t>
            </a:r>
            <a:r>
              <a:rPr lang="ru-RU" dirty="0" err="1" smtClean="0">
                <a:latin typeface="Monserrat"/>
              </a:rPr>
              <a:t>инезиотерапия</a:t>
            </a:r>
            <a:r>
              <a:rPr lang="ru-RU" dirty="0" smtClean="0">
                <a:latin typeface="Monserrat"/>
              </a:rPr>
              <a:t>, </a:t>
            </a:r>
          </a:p>
          <a:p>
            <a:pPr>
              <a:lnSpc>
                <a:spcPct val="114000"/>
              </a:lnSpc>
            </a:pPr>
            <a:r>
              <a:rPr lang="ru-RU" dirty="0" smtClean="0">
                <a:latin typeface="Monserrat"/>
              </a:rPr>
              <a:t>массаж</a:t>
            </a:r>
            <a:endParaRPr lang="ru-RU" dirty="0">
              <a:latin typeface="Monserrat"/>
            </a:endParaRPr>
          </a:p>
        </p:txBody>
      </p:sp>
    </p:spTree>
    <p:extLst>
      <p:ext uri="{BB962C8B-B14F-4D97-AF65-F5344CB8AC3E}">
        <p14:creationId xmlns:p14="http://schemas.microsoft.com/office/powerpoint/2010/main" val="3460814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Подзаголовок 2"/>
          <p:cNvSpPr txBox="1">
            <a:spLocks/>
          </p:cNvSpPr>
          <p:nvPr/>
        </p:nvSpPr>
        <p:spPr bwMode="auto">
          <a:xfrm>
            <a:off x="-1054" y="6391276"/>
            <a:ext cx="11999938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Font typeface="Arial" charset="0"/>
              <a:buNone/>
            </a:pPr>
            <a:r>
              <a:rPr lang="ru-RU" sz="1600" b="1" dirty="0" smtClean="0">
                <a:solidFill>
                  <a:srgbClr val="002060"/>
                </a:solidFill>
                <a:latin typeface="Calibri" pitchFamily="34" charset="0"/>
              </a:rPr>
              <a:t>2024  год</a:t>
            </a:r>
            <a:endParaRPr lang="ru-RU" sz="1600" b="1" dirty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10" name="Минус 9"/>
          <p:cNvSpPr/>
          <p:nvPr/>
        </p:nvSpPr>
        <p:spPr bwMode="auto">
          <a:xfrm>
            <a:off x="861474" y="6299201"/>
            <a:ext cx="10894582" cy="92075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406574" y="1268760"/>
            <a:ext cx="5663598" cy="1495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1600" b="1" dirty="0" smtClean="0">
                <a:latin typeface="Monserrat"/>
              </a:rPr>
              <a:t>Основные лечебные профили центра: </a:t>
            </a:r>
            <a:r>
              <a:rPr lang="ru-RU" sz="1600" dirty="0">
                <a:solidFill>
                  <a:prstClr val="black"/>
                </a:solidFill>
                <a:latin typeface="Monserrat"/>
              </a:rPr>
              <a:t>травмы, отравления и последствия воздействия внешних </a:t>
            </a:r>
            <a:r>
              <a:rPr lang="ru-RU" sz="1600" dirty="0" smtClean="0">
                <a:solidFill>
                  <a:prstClr val="black"/>
                </a:solidFill>
                <a:latin typeface="Monserrat"/>
              </a:rPr>
              <a:t>причин, </a:t>
            </a:r>
            <a:r>
              <a:rPr lang="ru-RU" sz="1600" dirty="0">
                <a:solidFill>
                  <a:prstClr val="black"/>
                </a:solidFill>
                <a:latin typeface="Monserrat"/>
              </a:rPr>
              <a:t>болезни костно-мышечной </a:t>
            </a:r>
            <a:r>
              <a:rPr lang="ru-RU" sz="1600" dirty="0" smtClean="0">
                <a:solidFill>
                  <a:prstClr val="black"/>
                </a:solidFill>
                <a:latin typeface="Monserrat"/>
              </a:rPr>
              <a:t>системы, </a:t>
            </a:r>
            <a:r>
              <a:rPr lang="ru-RU" sz="1600" dirty="0">
                <a:solidFill>
                  <a:prstClr val="black"/>
                </a:solidFill>
                <a:latin typeface="Monserrat"/>
              </a:rPr>
              <a:t>болезни органов </a:t>
            </a:r>
            <a:r>
              <a:rPr lang="ru-RU" sz="1600" dirty="0" smtClean="0">
                <a:solidFill>
                  <a:prstClr val="black"/>
                </a:solidFill>
                <a:latin typeface="Monserrat"/>
              </a:rPr>
              <a:t>дыхания, </a:t>
            </a:r>
            <a:r>
              <a:rPr lang="ru-RU" sz="1600" dirty="0">
                <a:solidFill>
                  <a:prstClr val="black"/>
                </a:solidFill>
                <a:latin typeface="Monserrat"/>
              </a:rPr>
              <a:t>болезни системы </a:t>
            </a:r>
            <a:r>
              <a:rPr lang="ru-RU" sz="1600" dirty="0" smtClean="0">
                <a:solidFill>
                  <a:prstClr val="black"/>
                </a:solidFill>
                <a:latin typeface="Monserrat"/>
              </a:rPr>
              <a:t>кровообращения, </a:t>
            </a:r>
            <a:r>
              <a:rPr lang="ru-RU" sz="1600" dirty="0">
                <a:solidFill>
                  <a:prstClr val="black"/>
                </a:solidFill>
                <a:latin typeface="Monserrat"/>
              </a:rPr>
              <a:t>болезни нервной </a:t>
            </a:r>
            <a:r>
              <a:rPr lang="ru-RU" sz="1600" dirty="0" smtClean="0">
                <a:solidFill>
                  <a:prstClr val="black"/>
                </a:solidFill>
                <a:latin typeface="Monserrat"/>
              </a:rPr>
              <a:t>системы</a:t>
            </a:r>
            <a:endParaRPr lang="ru-RU" sz="1600" b="1" dirty="0">
              <a:latin typeface="Monserrat"/>
            </a:endParaRPr>
          </a:p>
        </p:txBody>
      </p:sp>
      <p:sp>
        <p:nvSpPr>
          <p:cNvPr id="17" name="Подзаголовок 2"/>
          <p:cNvSpPr>
            <a:spLocks noGrp="1"/>
          </p:cNvSpPr>
          <p:nvPr/>
        </p:nvSpPr>
        <p:spPr bwMode="auto">
          <a:xfrm>
            <a:off x="1591252" y="332657"/>
            <a:ext cx="10295845" cy="1013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000"/>
              </a:lnSpc>
              <a:spcBef>
                <a:spcPts val="0"/>
              </a:spcBef>
              <a:defRPr/>
            </a:pPr>
            <a:r>
              <a:rPr lang="ru-RU" sz="2400" b="1" dirty="0" smtClean="0">
                <a:solidFill>
                  <a:srgbClr val="0070C0"/>
                </a:solidFill>
                <a:latin typeface="Monserrat"/>
                <a:cs typeface="Arial" pitchFamily="34" charset="0"/>
              </a:rPr>
              <a:t>ФБУ Центр реабилитации СФР </a:t>
            </a:r>
            <a:r>
              <a:rPr lang="ru-RU" sz="2400" b="1" kern="100" dirty="0">
                <a:solidFill>
                  <a:srgbClr val="0070C0"/>
                </a:solidFill>
                <a:latin typeface="Monserrat"/>
              </a:rPr>
              <a:t>«</a:t>
            </a:r>
            <a:r>
              <a:rPr lang="ru-RU" sz="2400" b="1" kern="100" dirty="0" smtClean="0">
                <a:solidFill>
                  <a:srgbClr val="0070C0"/>
                </a:solidFill>
                <a:latin typeface="Monserrat"/>
              </a:rPr>
              <a:t>Омский»</a:t>
            </a:r>
            <a:br>
              <a:rPr lang="ru-RU" sz="2400" b="1" kern="100" dirty="0" smtClean="0">
                <a:solidFill>
                  <a:srgbClr val="0070C0"/>
                </a:solidFill>
                <a:latin typeface="Monserrat"/>
              </a:rPr>
            </a:br>
            <a:r>
              <a:rPr lang="en-US" sz="1800" b="1" i="1" dirty="0">
                <a:solidFill>
                  <a:srgbClr val="0070C0"/>
                </a:solidFill>
                <a:latin typeface="Monserrat"/>
                <a:cs typeface="Times New Roman" pitchFamily="18" charset="0"/>
              </a:rPr>
              <a:t>614012,</a:t>
            </a:r>
            <a:r>
              <a:rPr lang="en-US" sz="2400" b="1" kern="100" dirty="0" smtClean="0">
                <a:solidFill>
                  <a:srgbClr val="0070C0"/>
                </a:solidFill>
                <a:latin typeface="Monserrat"/>
              </a:rPr>
              <a:t> </a:t>
            </a:r>
            <a:r>
              <a:rPr lang="ru-RU" sz="1800" b="1" i="1" dirty="0" smtClean="0">
                <a:solidFill>
                  <a:srgbClr val="0070C0"/>
                </a:solidFill>
                <a:latin typeface="Monserrat"/>
                <a:cs typeface="Times New Roman" pitchFamily="18" charset="0"/>
              </a:rPr>
              <a:t>г</a:t>
            </a:r>
            <a:r>
              <a:rPr lang="ru-RU" sz="1800" b="1" i="1" dirty="0">
                <a:solidFill>
                  <a:srgbClr val="0070C0"/>
                </a:solidFill>
                <a:latin typeface="Monserrat"/>
                <a:cs typeface="Times New Roman" pitchFamily="18" charset="0"/>
              </a:rPr>
              <a:t>. Омск, ул. Березовая, д. </a:t>
            </a:r>
            <a:r>
              <a:rPr lang="ru-RU" sz="1800" b="1" i="1" dirty="0" smtClean="0">
                <a:solidFill>
                  <a:srgbClr val="0070C0"/>
                </a:solidFill>
                <a:latin typeface="Monserrat"/>
                <a:cs typeface="Times New Roman" pitchFamily="18" charset="0"/>
              </a:rPr>
              <a:t>1</a:t>
            </a:r>
            <a:endParaRPr lang="en-US" sz="1800" b="1" i="1" dirty="0" smtClean="0">
              <a:solidFill>
                <a:srgbClr val="0070C0"/>
              </a:solidFill>
              <a:latin typeface="Monserrat"/>
              <a:cs typeface="Times New Roman" pitchFamily="18" charset="0"/>
            </a:endParaRPr>
          </a:p>
          <a:p>
            <a:pPr>
              <a:lnSpc>
                <a:spcPts val="2000"/>
              </a:lnSpc>
              <a:spcBef>
                <a:spcPts val="0"/>
              </a:spcBef>
              <a:defRPr/>
            </a:pPr>
            <a:r>
              <a:rPr lang="en-US" sz="1800" b="1" i="1" dirty="0" smtClean="0">
                <a:solidFill>
                  <a:srgbClr val="0070C0"/>
                </a:solidFill>
                <a:latin typeface="Monserrat"/>
                <a:cs typeface="Times New Roman" pitchFamily="18" charset="0"/>
              </a:rPr>
              <a:t>+7</a:t>
            </a:r>
            <a:r>
              <a:rPr lang="ru-RU" sz="1800" b="1" i="1" dirty="0" smtClean="0">
                <a:solidFill>
                  <a:srgbClr val="0070C0"/>
                </a:solidFill>
                <a:latin typeface="Monserrat"/>
                <a:cs typeface="Times New Roman" pitchFamily="18" charset="0"/>
              </a:rPr>
              <a:t> </a:t>
            </a:r>
            <a:r>
              <a:rPr lang="ru-RU" sz="1800" b="1" i="1" dirty="0">
                <a:solidFill>
                  <a:srgbClr val="0070C0"/>
                </a:solidFill>
                <a:latin typeface="Monserrat"/>
                <a:cs typeface="Times New Roman" pitchFamily="18" charset="0"/>
              </a:rPr>
              <a:t>(3812) 23-15-32</a:t>
            </a:r>
            <a:r>
              <a:rPr lang="en-US" sz="1800" b="1" i="1" dirty="0">
                <a:solidFill>
                  <a:srgbClr val="0070C0"/>
                </a:solidFill>
                <a:latin typeface="Monserrat"/>
                <a:cs typeface="Times New Roman" pitchFamily="18" charset="0"/>
              </a:rPr>
              <a:t>, e-mail: sanom@mail.ru </a:t>
            </a:r>
            <a:endParaRPr lang="ru-RU" sz="1800" b="1" i="1" dirty="0">
              <a:solidFill>
                <a:srgbClr val="0070C0"/>
              </a:solidFill>
              <a:latin typeface="Monserrat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421582" y="1"/>
            <a:ext cx="10577302" cy="27699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cap="all" dirty="0" smtClean="0">
                <a:solidFill>
                  <a:srgbClr val="4F81BD">
                    <a:lumMod val="75000"/>
                  </a:srgbClr>
                </a:solidFill>
                <a:latin typeface="Monserrat"/>
              </a:rPr>
              <a:t>ФОНД пенсионного и СОЦИАЛЬНОГО СТРАХОВАНИЯ РОССИЙСКОЙ ФЕДЕРАЦИИ</a:t>
            </a:r>
            <a:endParaRPr lang="ru-RU" sz="1200" cap="all" dirty="0">
              <a:solidFill>
                <a:srgbClr val="4F81BD">
                  <a:lumMod val="75000"/>
                </a:srgbClr>
              </a:solidFill>
              <a:latin typeface="Monserrat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17" y="165124"/>
            <a:ext cx="863345" cy="841574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54A39F-1067-477E-A2FA-40E1842A564E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8609" y="1346600"/>
            <a:ext cx="5120604" cy="2946495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7170" name="Picture 2" descr="M:\Представление\QR URL на сайт ЦР Омский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0988" y="5085184"/>
            <a:ext cx="1038225" cy="1057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262558" y="2708920"/>
            <a:ext cx="69847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Monserrat"/>
              </a:rPr>
              <a:t>Природные факторы: </a:t>
            </a:r>
            <a:r>
              <a:rPr lang="ru-RU" sz="1600" dirty="0">
                <a:solidFill>
                  <a:prstClr val="black"/>
                </a:solidFill>
              </a:rPr>
              <a:t>климат, минеральная вода, лечебная </a:t>
            </a:r>
            <a:r>
              <a:rPr lang="ru-RU" sz="1600" dirty="0" smtClean="0">
                <a:solidFill>
                  <a:prstClr val="black"/>
                </a:solidFill>
              </a:rPr>
              <a:t>грязь</a:t>
            </a:r>
            <a:endParaRPr lang="ru-RU" sz="1600" b="1" dirty="0">
              <a:latin typeface="Monserrat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45071" y="3068960"/>
            <a:ext cx="4968552" cy="2618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ru-RU" b="1" dirty="0">
                <a:latin typeface="Monserrat"/>
              </a:rPr>
              <a:t>Виды лечения: </a:t>
            </a:r>
          </a:p>
          <a:p>
            <a:pPr>
              <a:lnSpc>
                <a:spcPct val="114000"/>
              </a:lnSpc>
            </a:pPr>
            <a:r>
              <a:rPr lang="ru-RU" dirty="0" smtClean="0">
                <a:latin typeface="Monserrat"/>
              </a:rPr>
              <a:t>водолечение и грязелечение, </a:t>
            </a:r>
          </a:p>
          <a:p>
            <a:pPr>
              <a:lnSpc>
                <a:spcPct val="114000"/>
              </a:lnSpc>
            </a:pPr>
            <a:r>
              <a:rPr lang="ru-RU" dirty="0" err="1"/>
              <a:t>кинезотерапия</a:t>
            </a:r>
            <a:r>
              <a:rPr lang="ru-RU" dirty="0"/>
              <a:t>, </a:t>
            </a:r>
            <a:endParaRPr lang="ru-RU" dirty="0" smtClean="0"/>
          </a:p>
          <a:p>
            <a:pPr>
              <a:lnSpc>
                <a:spcPct val="114000"/>
              </a:lnSpc>
            </a:pPr>
            <a:r>
              <a:rPr lang="ru-RU" dirty="0" err="1" smtClean="0"/>
              <a:t>галотерапия</a:t>
            </a:r>
            <a:r>
              <a:rPr lang="ru-RU" dirty="0"/>
              <a:t>, </a:t>
            </a:r>
            <a:endParaRPr lang="ru-RU" dirty="0" smtClean="0"/>
          </a:p>
          <a:p>
            <a:pPr>
              <a:lnSpc>
                <a:spcPct val="114000"/>
              </a:lnSpc>
            </a:pPr>
            <a:r>
              <a:rPr lang="ru-RU" dirty="0" err="1" smtClean="0"/>
              <a:t>спелеотерапия</a:t>
            </a:r>
            <a:r>
              <a:rPr lang="ru-RU" dirty="0"/>
              <a:t>, </a:t>
            </a:r>
            <a:endParaRPr lang="ru-RU" dirty="0" smtClean="0"/>
          </a:p>
          <a:p>
            <a:pPr>
              <a:lnSpc>
                <a:spcPct val="114000"/>
              </a:lnSpc>
            </a:pPr>
            <a:r>
              <a:rPr lang="ru-RU" dirty="0" smtClean="0"/>
              <a:t>аппаратная </a:t>
            </a:r>
            <a:r>
              <a:rPr lang="ru-RU" dirty="0"/>
              <a:t>физиотерапия, </a:t>
            </a:r>
            <a:endParaRPr lang="ru-RU" dirty="0" smtClean="0"/>
          </a:p>
          <a:p>
            <a:pPr>
              <a:lnSpc>
                <a:spcPct val="114000"/>
              </a:lnSpc>
            </a:pPr>
            <a:r>
              <a:rPr lang="ru-RU" dirty="0" smtClean="0"/>
              <a:t>криотерапия</a:t>
            </a:r>
            <a:r>
              <a:rPr lang="ru-RU" dirty="0"/>
              <a:t>, </a:t>
            </a:r>
            <a:endParaRPr lang="ru-RU" dirty="0" smtClean="0"/>
          </a:p>
          <a:p>
            <a:pPr>
              <a:lnSpc>
                <a:spcPct val="114000"/>
              </a:lnSpc>
            </a:pPr>
            <a:r>
              <a:rPr lang="ru-RU" dirty="0" err="1"/>
              <a:t>п</a:t>
            </a:r>
            <a:r>
              <a:rPr lang="ru-RU" dirty="0" err="1" smtClean="0"/>
              <a:t>рессотерапия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607435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Подзаголовок 2"/>
          <p:cNvSpPr txBox="1">
            <a:spLocks/>
          </p:cNvSpPr>
          <p:nvPr/>
        </p:nvSpPr>
        <p:spPr bwMode="auto">
          <a:xfrm>
            <a:off x="-1054" y="6391276"/>
            <a:ext cx="11999938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Font typeface="Arial" charset="0"/>
              <a:buNone/>
            </a:pPr>
            <a:r>
              <a:rPr lang="ru-RU" sz="1600" b="1" dirty="0" smtClean="0">
                <a:solidFill>
                  <a:srgbClr val="002060"/>
                </a:solidFill>
                <a:latin typeface="Calibri" pitchFamily="34" charset="0"/>
              </a:rPr>
              <a:t>2024  год</a:t>
            </a:r>
            <a:endParaRPr lang="ru-RU" sz="1600" b="1" dirty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10" name="Минус 9"/>
          <p:cNvSpPr/>
          <p:nvPr/>
        </p:nvSpPr>
        <p:spPr bwMode="auto">
          <a:xfrm>
            <a:off x="861474" y="6299201"/>
            <a:ext cx="10894582" cy="92075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323878" y="1268760"/>
            <a:ext cx="5723885" cy="1495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1600" b="1" dirty="0" smtClean="0">
                <a:latin typeface="Monserrat"/>
              </a:rPr>
              <a:t>Основные лечебные профили центра: </a:t>
            </a:r>
            <a:r>
              <a:rPr lang="ru-RU" sz="1600" dirty="0">
                <a:solidFill>
                  <a:prstClr val="black"/>
                </a:solidFill>
                <a:latin typeface="Monserrat"/>
              </a:rPr>
              <a:t>травмы, отравления и последствия воздействия внешних </a:t>
            </a:r>
            <a:r>
              <a:rPr lang="ru-RU" sz="1600" dirty="0" smtClean="0">
                <a:solidFill>
                  <a:prstClr val="black"/>
                </a:solidFill>
                <a:latin typeface="Monserrat"/>
              </a:rPr>
              <a:t>причин, </a:t>
            </a:r>
            <a:r>
              <a:rPr lang="ru-RU" sz="1600" dirty="0">
                <a:solidFill>
                  <a:prstClr val="black"/>
                </a:solidFill>
                <a:latin typeface="Monserrat"/>
              </a:rPr>
              <a:t>болезни костно-мышечной </a:t>
            </a:r>
            <a:r>
              <a:rPr lang="ru-RU" sz="1600" dirty="0" smtClean="0">
                <a:solidFill>
                  <a:prstClr val="black"/>
                </a:solidFill>
                <a:latin typeface="Monserrat"/>
              </a:rPr>
              <a:t>системы, </a:t>
            </a:r>
            <a:r>
              <a:rPr lang="ru-RU" sz="1600" dirty="0">
                <a:solidFill>
                  <a:prstClr val="black"/>
                </a:solidFill>
                <a:latin typeface="Monserrat"/>
              </a:rPr>
              <a:t>болезни органов </a:t>
            </a:r>
            <a:r>
              <a:rPr lang="ru-RU" sz="1600" dirty="0" smtClean="0">
                <a:solidFill>
                  <a:prstClr val="black"/>
                </a:solidFill>
                <a:latin typeface="Monserrat"/>
              </a:rPr>
              <a:t>дыхания, </a:t>
            </a:r>
            <a:r>
              <a:rPr lang="ru-RU" sz="1600" dirty="0">
                <a:solidFill>
                  <a:prstClr val="black"/>
                </a:solidFill>
                <a:latin typeface="Monserrat"/>
              </a:rPr>
              <a:t>болезни системы </a:t>
            </a:r>
            <a:r>
              <a:rPr lang="ru-RU" sz="1600" dirty="0" smtClean="0">
                <a:solidFill>
                  <a:prstClr val="black"/>
                </a:solidFill>
                <a:latin typeface="Monserrat"/>
              </a:rPr>
              <a:t>кровообращения, </a:t>
            </a:r>
            <a:r>
              <a:rPr lang="ru-RU" sz="1600" dirty="0">
                <a:solidFill>
                  <a:prstClr val="black"/>
                </a:solidFill>
                <a:latin typeface="Monserrat"/>
              </a:rPr>
              <a:t>болезни нервной </a:t>
            </a:r>
            <a:r>
              <a:rPr lang="ru-RU" sz="1600" dirty="0" smtClean="0">
                <a:solidFill>
                  <a:prstClr val="black"/>
                </a:solidFill>
                <a:latin typeface="Monserrat"/>
              </a:rPr>
              <a:t>системы</a:t>
            </a:r>
            <a:endParaRPr lang="ru-RU" sz="1600" b="1" dirty="0">
              <a:latin typeface="Monserrat"/>
            </a:endParaRPr>
          </a:p>
        </p:txBody>
      </p:sp>
      <p:sp>
        <p:nvSpPr>
          <p:cNvPr id="17" name="Подзаголовок 2"/>
          <p:cNvSpPr>
            <a:spLocks noGrp="1"/>
          </p:cNvSpPr>
          <p:nvPr/>
        </p:nvSpPr>
        <p:spPr bwMode="auto">
          <a:xfrm>
            <a:off x="1590705" y="342352"/>
            <a:ext cx="9121924" cy="926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000"/>
              </a:lnSpc>
              <a:spcBef>
                <a:spcPts val="0"/>
              </a:spcBef>
              <a:defRPr/>
            </a:pPr>
            <a:r>
              <a:rPr lang="ru-RU" sz="2400" b="1" kern="100" dirty="0" smtClean="0">
                <a:solidFill>
                  <a:srgbClr val="0070C0"/>
                </a:solidFill>
                <a:latin typeface="Monserrat"/>
              </a:rPr>
              <a:t>ФБУ Центр реабилитации СФР «Тараскуль»</a:t>
            </a:r>
          </a:p>
          <a:p>
            <a:pPr>
              <a:lnSpc>
                <a:spcPts val="2000"/>
              </a:lnSpc>
              <a:spcBef>
                <a:spcPts val="0"/>
              </a:spcBef>
              <a:defRPr/>
            </a:pPr>
            <a:r>
              <a:rPr lang="ru-RU" sz="1800" b="1" i="1" dirty="0" smtClean="0">
                <a:solidFill>
                  <a:srgbClr val="0070C0"/>
                </a:solidFill>
                <a:latin typeface="Monserrat"/>
                <a:cs typeface="Times New Roman" pitchFamily="18" charset="0"/>
              </a:rPr>
              <a:t> </a:t>
            </a:r>
            <a:r>
              <a:rPr lang="ru-RU" sz="1800" b="1" i="1" dirty="0">
                <a:solidFill>
                  <a:srgbClr val="0070C0"/>
                </a:solidFill>
                <a:latin typeface="Monserrat"/>
                <a:cs typeface="Times New Roman" pitchFamily="18" charset="0"/>
              </a:rPr>
              <a:t>625058</a:t>
            </a:r>
            <a:r>
              <a:rPr lang="en-US" sz="1800" b="1" i="1" dirty="0">
                <a:solidFill>
                  <a:srgbClr val="0070C0"/>
                </a:solidFill>
                <a:latin typeface="Monserrat"/>
                <a:cs typeface="Times New Roman" pitchFamily="18" charset="0"/>
              </a:rPr>
              <a:t>, </a:t>
            </a:r>
            <a:r>
              <a:rPr lang="ru-RU" sz="1800" b="1" i="1" dirty="0">
                <a:solidFill>
                  <a:srgbClr val="0070C0"/>
                </a:solidFill>
                <a:latin typeface="Monserrat"/>
                <a:cs typeface="Times New Roman" pitchFamily="18" charset="0"/>
              </a:rPr>
              <a:t>г. Тюмень</a:t>
            </a:r>
            <a:r>
              <a:rPr lang="ru-RU" sz="1800" b="1" i="1" dirty="0" smtClean="0">
                <a:solidFill>
                  <a:srgbClr val="0070C0"/>
                </a:solidFill>
                <a:latin typeface="Monserrat"/>
                <a:cs typeface="Times New Roman" pitchFamily="18" charset="0"/>
              </a:rPr>
              <a:t>, п. Малый Тараскуль, ул. Санаторная, д. 10</a:t>
            </a:r>
            <a:endParaRPr lang="en-US" sz="1800" b="1" i="1" dirty="0" smtClean="0">
              <a:solidFill>
                <a:srgbClr val="0070C0"/>
              </a:solidFill>
              <a:latin typeface="Monserrat"/>
              <a:cs typeface="Times New Roman" pitchFamily="18" charset="0"/>
            </a:endParaRPr>
          </a:p>
          <a:p>
            <a:pPr>
              <a:lnSpc>
                <a:spcPts val="2000"/>
              </a:lnSpc>
              <a:spcBef>
                <a:spcPts val="0"/>
              </a:spcBef>
              <a:defRPr/>
            </a:pPr>
            <a:r>
              <a:rPr lang="ru-RU" sz="1800" b="1" i="1" dirty="0">
                <a:solidFill>
                  <a:srgbClr val="0070C0"/>
                </a:solidFill>
                <a:latin typeface="Monserrat"/>
                <a:cs typeface="Times New Roman" pitchFamily="18" charset="0"/>
              </a:rPr>
              <a:t>+7</a:t>
            </a:r>
            <a:r>
              <a:rPr lang="en-US" sz="1800" b="1" i="1" dirty="0">
                <a:solidFill>
                  <a:srgbClr val="0070C0"/>
                </a:solidFill>
                <a:latin typeface="Monserrat"/>
                <a:cs typeface="Times New Roman" pitchFamily="18" charset="0"/>
              </a:rPr>
              <a:t> (</a:t>
            </a:r>
            <a:r>
              <a:rPr lang="ru-RU" sz="1800" b="1" i="1" dirty="0">
                <a:solidFill>
                  <a:srgbClr val="0070C0"/>
                </a:solidFill>
                <a:latin typeface="Monserrat"/>
                <a:cs typeface="Times New Roman" pitchFamily="18" charset="0"/>
              </a:rPr>
              <a:t>3452) 39-57-11</a:t>
            </a:r>
            <a:r>
              <a:rPr lang="en-US" sz="1800" b="1" i="1" dirty="0">
                <a:solidFill>
                  <a:srgbClr val="0070C0"/>
                </a:solidFill>
                <a:latin typeface="Monserrat"/>
                <a:cs typeface="Times New Roman" pitchFamily="18" charset="0"/>
              </a:rPr>
              <a:t>, </a:t>
            </a:r>
            <a:r>
              <a:rPr lang="en-US" sz="1800" b="1" i="1" dirty="0" smtClean="0">
                <a:solidFill>
                  <a:srgbClr val="0070C0"/>
                </a:solidFill>
                <a:latin typeface="Monserrat"/>
                <a:cs typeface="Times New Roman" pitchFamily="18" charset="0"/>
              </a:rPr>
              <a:t>e-mail: mail@taraskul72.ru</a:t>
            </a:r>
            <a:r>
              <a:rPr lang="en-US" sz="1800" b="1" i="1" dirty="0" smtClean="0">
                <a:solidFill>
                  <a:srgbClr val="0070C0"/>
                </a:solidFill>
                <a:latin typeface="Monserrat"/>
                <a:cs typeface="Times New Roman" pitchFamily="18" charset="0"/>
                <a:hlinkClick r:id="rId2"/>
              </a:rPr>
              <a:t> </a:t>
            </a:r>
            <a:endParaRPr lang="ru-RU" sz="1800" b="1" i="1" dirty="0">
              <a:solidFill>
                <a:srgbClr val="0070C0"/>
              </a:solidFill>
              <a:latin typeface="Monserrat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134766" y="26625"/>
            <a:ext cx="7848872" cy="27699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cap="all" dirty="0" smtClean="0">
                <a:solidFill>
                  <a:srgbClr val="4F81BD">
                    <a:lumMod val="75000"/>
                  </a:srgbClr>
                </a:solidFill>
                <a:latin typeface="Monserrat"/>
              </a:rPr>
              <a:t>ФОНД пенсионного и СОЦИАЛЬНОГО СТРАХОВАНИЯ РОССИЙСКОЙ ФЕДЕРАЦИИ</a:t>
            </a:r>
            <a:endParaRPr lang="ru-RU" sz="1200" cap="all" dirty="0">
              <a:solidFill>
                <a:srgbClr val="4F81BD">
                  <a:lumMod val="75000"/>
                </a:srgbClr>
              </a:solidFill>
              <a:latin typeface="Monserrat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17" y="165124"/>
            <a:ext cx="863345" cy="841574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54A39F-1067-477E-A2FA-40E1842A564E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  <p:pic>
        <p:nvPicPr>
          <p:cNvPr id="9218" name="Picture 2" descr="M:\Представление\QR URL на сайт ЦР Тараскуль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7694" y="5085184"/>
            <a:ext cx="1209675" cy="1209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9711" y="1396735"/>
            <a:ext cx="5410151" cy="3000744"/>
          </a:xfrm>
          <a:prstGeom prst="rect">
            <a:avLst/>
          </a:prstGeom>
          <a:effectLst>
            <a:softEdge rad="165100"/>
          </a:effectLst>
        </p:spPr>
      </p:pic>
      <p:sp>
        <p:nvSpPr>
          <p:cNvPr id="15" name="TextBox 14"/>
          <p:cNvSpPr txBox="1"/>
          <p:nvPr/>
        </p:nvSpPr>
        <p:spPr>
          <a:xfrm>
            <a:off x="190550" y="2843238"/>
            <a:ext cx="86477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Monserrat"/>
              </a:rPr>
              <a:t>Природные факторы: </a:t>
            </a:r>
            <a:r>
              <a:rPr lang="ru-RU" sz="1600" dirty="0">
                <a:solidFill>
                  <a:prstClr val="black"/>
                </a:solidFill>
              </a:rPr>
              <a:t>климат, минеральная вода, лечебная </a:t>
            </a:r>
            <a:r>
              <a:rPr lang="ru-RU" sz="1600" dirty="0" smtClean="0">
                <a:solidFill>
                  <a:prstClr val="black"/>
                </a:solidFill>
              </a:rPr>
              <a:t>грязь</a:t>
            </a:r>
            <a:endParaRPr lang="ru-RU" sz="1600" b="1" dirty="0">
              <a:latin typeface="Monserrat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45070" y="3183419"/>
            <a:ext cx="5490095" cy="2618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ru-RU" b="1" dirty="0" smtClean="0">
                <a:latin typeface="Monserrat"/>
              </a:rPr>
              <a:t>Виды лечения: </a:t>
            </a:r>
          </a:p>
          <a:p>
            <a:pPr>
              <a:lnSpc>
                <a:spcPct val="114000"/>
              </a:lnSpc>
            </a:pPr>
            <a:r>
              <a:rPr lang="ru-RU" dirty="0" smtClean="0">
                <a:latin typeface="Monserrat"/>
              </a:rPr>
              <a:t>водолечение и грязелечение, </a:t>
            </a:r>
          </a:p>
          <a:p>
            <a:pPr>
              <a:lnSpc>
                <a:spcPct val="114000"/>
              </a:lnSpc>
            </a:pPr>
            <a:r>
              <a:rPr lang="ru-RU" dirty="0" smtClean="0"/>
              <a:t>ЛФК </a:t>
            </a:r>
            <a:r>
              <a:rPr lang="ru-RU" dirty="0"/>
              <a:t>в воде по системе реабилитации «Спринт</a:t>
            </a:r>
            <a:r>
              <a:rPr lang="ru-RU" dirty="0" smtClean="0"/>
              <a:t>»,</a:t>
            </a:r>
          </a:p>
          <a:p>
            <a:pPr>
              <a:lnSpc>
                <a:spcPct val="114000"/>
              </a:lnSpc>
            </a:pPr>
            <a:r>
              <a:rPr lang="ru-RU" dirty="0"/>
              <a:t>роботизированная разработка суставов </a:t>
            </a:r>
            <a:r>
              <a:rPr lang="ru-RU" dirty="0" smtClean="0"/>
              <a:t> </a:t>
            </a:r>
            <a:r>
              <a:rPr lang="ru-RU" dirty="0"/>
              <a:t>с биологической обратной </a:t>
            </a:r>
            <a:r>
              <a:rPr lang="ru-RU" dirty="0" smtClean="0"/>
              <a:t>связью</a:t>
            </a:r>
          </a:p>
          <a:p>
            <a:pPr>
              <a:lnSpc>
                <a:spcPct val="114000"/>
              </a:lnSpc>
            </a:pPr>
            <a:r>
              <a:rPr lang="ru-RU" dirty="0"/>
              <a:t>к</a:t>
            </a:r>
            <a:r>
              <a:rPr lang="ru-RU" dirty="0" smtClean="0"/>
              <a:t>лиматические камеры и ингаляторий</a:t>
            </a:r>
          </a:p>
          <a:p>
            <a:pPr>
              <a:lnSpc>
                <a:spcPct val="114000"/>
              </a:lnSpc>
            </a:pPr>
            <a:r>
              <a:rPr lang="ru-RU" dirty="0"/>
              <a:t>а</a:t>
            </a:r>
            <a:r>
              <a:rPr lang="ru-RU" dirty="0" smtClean="0"/>
              <a:t>ппаратная </a:t>
            </a:r>
            <a:r>
              <a:rPr lang="ru-RU" dirty="0" err="1" smtClean="0"/>
              <a:t>физио</a:t>
            </a:r>
            <a:r>
              <a:rPr lang="ru-RU" dirty="0" smtClean="0"/>
              <a:t> и </a:t>
            </a:r>
            <a:r>
              <a:rPr lang="ru-RU" dirty="0" err="1" smtClean="0"/>
              <a:t>тракционная</a:t>
            </a:r>
            <a:r>
              <a:rPr lang="ru-RU" dirty="0" smtClean="0"/>
              <a:t> терапия</a:t>
            </a:r>
          </a:p>
          <a:p>
            <a:pPr>
              <a:lnSpc>
                <a:spcPct val="114000"/>
              </a:lnSpc>
            </a:pPr>
            <a:r>
              <a:rPr lang="ru-RU" dirty="0" smtClean="0"/>
              <a:t>рефлексотерапия</a:t>
            </a:r>
          </a:p>
        </p:txBody>
      </p:sp>
    </p:spTree>
    <p:extLst>
      <p:ext uri="{BB962C8B-B14F-4D97-AF65-F5344CB8AC3E}">
        <p14:creationId xmlns:p14="http://schemas.microsoft.com/office/powerpoint/2010/main" val="2600053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Подзаголовок 2"/>
          <p:cNvSpPr txBox="1">
            <a:spLocks/>
          </p:cNvSpPr>
          <p:nvPr/>
        </p:nvSpPr>
        <p:spPr bwMode="auto">
          <a:xfrm>
            <a:off x="-1054" y="6391276"/>
            <a:ext cx="11999938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Font typeface="Arial" charset="0"/>
              <a:buNone/>
            </a:pPr>
            <a:r>
              <a:rPr lang="ru-RU" sz="1600" b="1" dirty="0" smtClean="0">
                <a:solidFill>
                  <a:srgbClr val="002060"/>
                </a:solidFill>
                <a:latin typeface="Calibri" pitchFamily="34" charset="0"/>
              </a:rPr>
              <a:t>2024  год</a:t>
            </a:r>
            <a:endParaRPr lang="ru-RU" sz="1600" b="1" dirty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10" name="Минус 9"/>
          <p:cNvSpPr/>
          <p:nvPr/>
        </p:nvSpPr>
        <p:spPr bwMode="auto">
          <a:xfrm>
            <a:off x="861474" y="6299201"/>
            <a:ext cx="10894582" cy="92075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7" name="Подзаголовок 2"/>
          <p:cNvSpPr>
            <a:spLocks noGrp="1"/>
          </p:cNvSpPr>
          <p:nvPr/>
        </p:nvSpPr>
        <p:spPr bwMode="auto">
          <a:xfrm>
            <a:off x="2157182" y="332656"/>
            <a:ext cx="8546535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000"/>
              </a:lnSpc>
              <a:spcBef>
                <a:spcPts val="0"/>
              </a:spcBef>
              <a:defRPr/>
            </a:pPr>
            <a:r>
              <a:rPr lang="ru-RU" sz="2400" b="1" kern="100" dirty="0" smtClean="0">
                <a:solidFill>
                  <a:srgbClr val="0070C0"/>
                </a:solidFill>
                <a:latin typeface="Monserrat"/>
              </a:rPr>
              <a:t>ФБУ Центр реабилитации СФР «Топаз»</a:t>
            </a:r>
          </a:p>
          <a:p>
            <a:pPr>
              <a:lnSpc>
                <a:spcPts val="2000"/>
              </a:lnSpc>
              <a:spcBef>
                <a:spcPts val="0"/>
              </a:spcBef>
              <a:defRPr/>
            </a:pPr>
            <a:r>
              <a:rPr lang="ru-RU" sz="1800" b="1" i="1" dirty="0">
                <a:solidFill>
                  <a:srgbClr val="0070C0"/>
                </a:solidFill>
                <a:latin typeface="Monserrat"/>
                <a:cs typeface="Times New Roman" pitchFamily="18" charset="0"/>
              </a:rPr>
              <a:t>652840</a:t>
            </a:r>
            <a:r>
              <a:rPr lang="en-US" sz="1800" b="1" i="1" dirty="0">
                <a:solidFill>
                  <a:srgbClr val="0070C0"/>
                </a:solidFill>
                <a:latin typeface="Monserrat"/>
                <a:cs typeface="Times New Roman" pitchFamily="18" charset="0"/>
              </a:rPr>
              <a:t>, </a:t>
            </a:r>
            <a:r>
              <a:rPr lang="ru-RU" sz="1800" b="1" i="1" dirty="0">
                <a:solidFill>
                  <a:srgbClr val="0070C0"/>
                </a:solidFill>
                <a:latin typeface="Monserrat"/>
                <a:cs typeface="Times New Roman" pitchFamily="18" charset="0"/>
              </a:rPr>
              <a:t>Кемеровская область - Кузбасс, г</a:t>
            </a:r>
            <a:r>
              <a:rPr lang="ru-RU" sz="1800" b="1" i="1" dirty="0" smtClean="0">
                <a:solidFill>
                  <a:srgbClr val="0070C0"/>
                </a:solidFill>
                <a:latin typeface="Monserrat"/>
                <a:cs typeface="Times New Roman" pitchFamily="18" charset="0"/>
              </a:rPr>
              <a:t>. Мыски, ул. Лесхозная, д. 1</a:t>
            </a:r>
            <a:r>
              <a:rPr lang="en-US" sz="1800" b="1" i="1" dirty="0" smtClean="0">
                <a:solidFill>
                  <a:srgbClr val="0070C0"/>
                </a:solidFill>
                <a:latin typeface="Monserrat"/>
                <a:cs typeface="Times New Roman" pitchFamily="18" charset="0"/>
              </a:rPr>
              <a:t>/3</a:t>
            </a:r>
          </a:p>
          <a:p>
            <a:pPr>
              <a:lnSpc>
                <a:spcPts val="2000"/>
              </a:lnSpc>
              <a:spcBef>
                <a:spcPts val="0"/>
              </a:spcBef>
              <a:defRPr/>
            </a:pPr>
            <a:r>
              <a:rPr lang="en-US" sz="1800" b="1" i="1" dirty="0" smtClean="0">
                <a:solidFill>
                  <a:srgbClr val="0070C0"/>
                </a:solidFill>
                <a:latin typeface="Monserrat"/>
                <a:cs typeface="Times New Roman" pitchFamily="18" charset="0"/>
              </a:rPr>
              <a:t>+7 </a:t>
            </a:r>
            <a:r>
              <a:rPr lang="ru-RU" sz="1800" b="1" i="1" dirty="0" smtClean="0">
                <a:solidFill>
                  <a:srgbClr val="0070C0"/>
                </a:solidFill>
                <a:latin typeface="Monserrat"/>
                <a:cs typeface="Times New Roman" pitchFamily="18" charset="0"/>
              </a:rPr>
              <a:t>(38474</a:t>
            </a:r>
            <a:r>
              <a:rPr lang="ru-RU" sz="1800" b="1" i="1" dirty="0">
                <a:solidFill>
                  <a:srgbClr val="0070C0"/>
                </a:solidFill>
                <a:latin typeface="Monserrat"/>
                <a:cs typeface="Times New Roman" pitchFamily="18" charset="0"/>
              </a:rPr>
              <a:t>) 2-39-79</a:t>
            </a:r>
            <a:r>
              <a:rPr lang="en-US" sz="1800" b="1" i="1" dirty="0">
                <a:solidFill>
                  <a:srgbClr val="0070C0"/>
                </a:solidFill>
                <a:latin typeface="Monserrat"/>
                <a:cs typeface="Times New Roman" pitchFamily="18" charset="0"/>
              </a:rPr>
              <a:t>, </a:t>
            </a:r>
            <a:r>
              <a:rPr lang="en-US" sz="1800" b="1" i="1" dirty="0" smtClean="0">
                <a:solidFill>
                  <a:srgbClr val="0070C0"/>
                </a:solidFill>
                <a:latin typeface="Monserrat"/>
                <a:cs typeface="Times New Roman" pitchFamily="18" charset="0"/>
              </a:rPr>
              <a:t>e-mail: topaz-sfr@mail.ru</a:t>
            </a:r>
            <a:endParaRPr lang="ru-RU" sz="1800" b="1" i="1" dirty="0">
              <a:solidFill>
                <a:srgbClr val="0070C0"/>
              </a:solidFill>
              <a:latin typeface="Monserrat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350790" y="46048"/>
            <a:ext cx="7704856" cy="27699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cap="all" dirty="0" smtClean="0">
                <a:solidFill>
                  <a:srgbClr val="4F81BD">
                    <a:lumMod val="75000"/>
                  </a:srgbClr>
                </a:solidFill>
                <a:latin typeface="Monserrat"/>
              </a:rPr>
              <a:t>ФОНД пенсионного и СОЦИАЛЬНОГО СТРАХОВАНИЯ РОССИЙСКОЙ ФЕДЕРАЦИИ</a:t>
            </a:r>
            <a:endParaRPr lang="ru-RU" sz="1200" cap="all" dirty="0">
              <a:solidFill>
                <a:srgbClr val="4F81BD">
                  <a:lumMod val="75000"/>
                </a:srgbClr>
              </a:solidFill>
              <a:latin typeface="Monserra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12825" y="1278083"/>
            <a:ext cx="56635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Monserrat"/>
              </a:rPr>
              <a:t>Основные лечебные профили центра: </a:t>
            </a:r>
            <a:r>
              <a:rPr lang="ru-RU" sz="1600" dirty="0">
                <a:solidFill>
                  <a:prstClr val="black"/>
                </a:solidFill>
                <a:latin typeface="Monserrat"/>
              </a:rPr>
              <a:t>травмы, отравления и последствия воздействия внешних </a:t>
            </a:r>
            <a:r>
              <a:rPr lang="ru-RU" sz="1600" dirty="0" smtClean="0">
                <a:solidFill>
                  <a:prstClr val="black"/>
                </a:solidFill>
                <a:latin typeface="Monserrat"/>
              </a:rPr>
              <a:t>причин, </a:t>
            </a:r>
            <a:r>
              <a:rPr lang="ru-RU" sz="1600" dirty="0">
                <a:solidFill>
                  <a:prstClr val="black"/>
                </a:solidFill>
                <a:latin typeface="Monserrat"/>
              </a:rPr>
              <a:t>болезни костно-мышечной </a:t>
            </a:r>
            <a:r>
              <a:rPr lang="ru-RU" sz="1600" dirty="0" smtClean="0">
                <a:solidFill>
                  <a:prstClr val="black"/>
                </a:solidFill>
                <a:latin typeface="Monserrat"/>
              </a:rPr>
              <a:t>системы, </a:t>
            </a:r>
            <a:r>
              <a:rPr lang="ru-RU" sz="1600" dirty="0">
                <a:solidFill>
                  <a:prstClr val="black"/>
                </a:solidFill>
                <a:latin typeface="Monserrat"/>
              </a:rPr>
              <a:t>болезни органов </a:t>
            </a:r>
            <a:r>
              <a:rPr lang="ru-RU" sz="1600" dirty="0" smtClean="0">
                <a:solidFill>
                  <a:prstClr val="black"/>
                </a:solidFill>
                <a:latin typeface="Monserrat"/>
              </a:rPr>
              <a:t>дыхания,</a:t>
            </a:r>
            <a:r>
              <a:rPr lang="en-US" sz="1600" dirty="0" smtClean="0">
                <a:solidFill>
                  <a:prstClr val="black"/>
                </a:solidFill>
                <a:latin typeface="Monserrat"/>
              </a:rPr>
              <a:t> </a:t>
            </a:r>
            <a:r>
              <a:rPr lang="ru-RU" sz="1600" dirty="0">
                <a:solidFill>
                  <a:prstClr val="black"/>
                </a:solidFill>
                <a:latin typeface="Monserrat"/>
              </a:rPr>
              <a:t>болезни уха и сосцевидного отростка, болезни кожи, химические ожоги</a:t>
            </a:r>
            <a:endParaRPr lang="ru-RU" sz="1600" b="1" dirty="0">
              <a:latin typeface="Monserrat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17" y="165124"/>
            <a:ext cx="863345" cy="841574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54A39F-1067-477E-A2FA-40E1842A564E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  <p:pic>
        <p:nvPicPr>
          <p:cNvPr id="12" name="Picture 10" descr="1-2 корпус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38534" y="1340768"/>
            <a:ext cx="5805344" cy="2880320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1026" name="Picture 2" descr="M:\Представление\QR URL на сайт ЦР Топаз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3717" y="5146675"/>
            <a:ext cx="1009513" cy="1037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46534" y="2627039"/>
            <a:ext cx="66980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Monserrat"/>
              </a:rPr>
              <a:t>Природные факторы: </a:t>
            </a:r>
            <a:r>
              <a:rPr lang="ru-RU" sz="1600" dirty="0">
                <a:solidFill>
                  <a:prstClr val="black"/>
                </a:solidFill>
              </a:rPr>
              <a:t>климат, минеральная вода, лечебная </a:t>
            </a:r>
            <a:r>
              <a:rPr lang="ru-RU" sz="1600" dirty="0" smtClean="0">
                <a:solidFill>
                  <a:prstClr val="black"/>
                </a:solidFill>
              </a:rPr>
              <a:t>грязь</a:t>
            </a:r>
            <a:endParaRPr lang="ru-RU" sz="1600" b="1" dirty="0">
              <a:latin typeface="Monserrat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45070" y="2996952"/>
            <a:ext cx="5490095" cy="29344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ru-RU" b="1" dirty="0" smtClean="0">
                <a:latin typeface="Monserrat"/>
              </a:rPr>
              <a:t>Виды лечения: </a:t>
            </a:r>
          </a:p>
          <a:p>
            <a:pPr>
              <a:lnSpc>
                <a:spcPct val="114000"/>
              </a:lnSpc>
            </a:pPr>
            <a:r>
              <a:rPr lang="ru-RU" dirty="0" smtClean="0">
                <a:latin typeface="Monserrat"/>
              </a:rPr>
              <a:t>водолечение и грязелечение, </a:t>
            </a:r>
          </a:p>
          <a:p>
            <a:pPr>
              <a:lnSpc>
                <a:spcPct val="114000"/>
              </a:lnSpc>
            </a:pPr>
            <a:r>
              <a:rPr lang="ru-RU" dirty="0" err="1" smtClean="0"/>
              <a:t>термокамера</a:t>
            </a:r>
            <a:r>
              <a:rPr lang="ru-RU" dirty="0" smtClean="0"/>
              <a:t>, </a:t>
            </a:r>
          </a:p>
          <a:p>
            <a:pPr>
              <a:lnSpc>
                <a:spcPct val="114000"/>
              </a:lnSpc>
            </a:pPr>
            <a:r>
              <a:rPr lang="ru-RU" dirty="0" smtClean="0"/>
              <a:t>акупунктура, </a:t>
            </a:r>
          </a:p>
          <a:p>
            <a:pPr>
              <a:lnSpc>
                <a:spcPct val="114000"/>
              </a:lnSpc>
            </a:pPr>
            <a:r>
              <a:rPr lang="ru-RU" dirty="0" err="1" smtClean="0"/>
              <a:t>озокеритолечение</a:t>
            </a:r>
            <a:r>
              <a:rPr lang="ru-RU" dirty="0" smtClean="0"/>
              <a:t>,</a:t>
            </a:r>
          </a:p>
          <a:p>
            <a:pPr>
              <a:lnSpc>
                <a:spcPct val="114000"/>
              </a:lnSpc>
            </a:pPr>
            <a:r>
              <a:rPr lang="ru-RU" dirty="0" smtClean="0"/>
              <a:t>механотерапия,</a:t>
            </a:r>
          </a:p>
          <a:p>
            <a:pPr>
              <a:lnSpc>
                <a:spcPct val="114000"/>
              </a:lnSpc>
            </a:pPr>
            <a:r>
              <a:rPr lang="ru-RU" dirty="0"/>
              <a:t>п</a:t>
            </a:r>
            <a:r>
              <a:rPr lang="ru-RU" dirty="0" smtClean="0"/>
              <a:t>есочные и гальванические ванны</a:t>
            </a:r>
          </a:p>
          <a:p>
            <a:pPr>
              <a:lnSpc>
                <a:spcPct val="114000"/>
              </a:lnSpc>
            </a:pPr>
            <a:r>
              <a:rPr lang="ru-RU" dirty="0" smtClean="0"/>
              <a:t>бассейны и сауны, </a:t>
            </a:r>
          </a:p>
          <a:p>
            <a:pPr>
              <a:lnSpc>
                <a:spcPct val="114000"/>
              </a:lnSpc>
            </a:pPr>
            <a:r>
              <a:rPr lang="ru-RU" dirty="0" err="1" smtClean="0"/>
              <a:t>кедропластовая</a:t>
            </a:r>
            <a:r>
              <a:rPr lang="ru-RU" dirty="0" smtClean="0"/>
              <a:t> кабина</a:t>
            </a:r>
          </a:p>
        </p:txBody>
      </p:sp>
    </p:spTree>
    <p:extLst>
      <p:ext uri="{BB962C8B-B14F-4D97-AF65-F5344CB8AC3E}">
        <p14:creationId xmlns:p14="http://schemas.microsoft.com/office/powerpoint/2010/main" val="2600053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Подзаголовок 2"/>
          <p:cNvSpPr txBox="1">
            <a:spLocks/>
          </p:cNvSpPr>
          <p:nvPr/>
        </p:nvSpPr>
        <p:spPr bwMode="auto">
          <a:xfrm>
            <a:off x="-1054" y="6391276"/>
            <a:ext cx="11999938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Font typeface="Arial" charset="0"/>
              <a:buNone/>
            </a:pPr>
            <a:r>
              <a:rPr lang="ru-RU" sz="1600" b="1" dirty="0" smtClean="0">
                <a:solidFill>
                  <a:srgbClr val="002060"/>
                </a:solidFill>
                <a:latin typeface="Calibri" pitchFamily="34" charset="0"/>
              </a:rPr>
              <a:t>2024  год</a:t>
            </a:r>
            <a:endParaRPr lang="ru-RU" sz="1600" b="1" dirty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10" name="Минус 9"/>
          <p:cNvSpPr/>
          <p:nvPr/>
        </p:nvSpPr>
        <p:spPr bwMode="auto">
          <a:xfrm>
            <a:off x="861474" y="6299201"/>
            <a:ext cx="10894582" cy="92075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320400" y="1196752"/>
            <a:ext cx="554386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Monserrat"/>
              </a:rPr>
              <a:t>Основные лечебные профили центра: </a:t>
            </a:r>
            <a:r>
              <a:rPr lang="ru-RU" sz="1600" dirty="0">
                <a:solidFill>
                  <a:prstClr val="black"/>
                </a:solidFill>
                <a:latin typeface="Monserrat"/>
              </a:rPr>
              <a:t>травмы, отравления и последствия воздействия внешних </a:t>
            </a:r>
            <a:r>
              <a:rPr lang="ru-RU" sz="1600" dirty="0" smtClean="0">
                <a:solidFill>
                  <a:prstClr val="black"/>
                </a:solidFill>
                <a:latin typeface="Monserrat"/>
              </a:rPr>
              <a:t>причин, </a:t>
            </a:r>
            <a:r>
              <a:rPr lang="ru-RU" sz="1600" dirty="0">
                <a:solidFill>
                  <a:prstClr val="black"/>
                </a:solidFill>
                <a:latin typeface="Monserrat"/>
              </a:rPr>
              <a:t>болезни костно-мышечной </a:t>
            </a:r>
            <a:r>
              <a:rPr lang="ru-RU" sz="1600" dirty="0" smtClean="0">
                <a:solidFill>
                  <a:prstClr val="black"/>
                </a:solidFill>
                <a:latin typeface="Monserrat"/>
              </a:rPr>
              <a:t>системы, </a:t>
            </a:r>
            <a:r>
              <a:rPr lang="ru-RU" sz="1600" dirty="0">
                <a:solidFill>
                  <a:prstClr val="black"/>
                </a:solidFill>
                <a:latin typeface="Monserrat"/>
              </a:rPr>
              <a:t>болезни органов </a:t>
            </a:r>
            <a:r>
              <a:rPr lang="ru-RU" sz="1600" dirty="0" smtClean="0">
                <a:solidFill>
                  <a:prstClr val="black"/>
                </a:solidFill>
                <a:latin typeface="Monserrat"/>
              </a:rPr>
              <a:t>дыхания, болезни </a:t>
            </a:r>
            <a:r>
              <a:rPr lang="ru-RU" sz="1600" dirty="0">
                <a:solidFill>
                  <a:prstClr val="black"/>
                </a:solidFill>
                <a:latin typeface="Monserrat"/>
              </a:rPr>
              <a:t>нервной </a:t>
            </a:r>
            <a:r>
              <a:rPr lang="ru-RU" sz="1600" dirty="0" smtClean="0">
                <a:solidFill>
                  <a:prstClr val="black"/>
                </a:solidFill>
                <a:latin typeface="Monserrat"/>
              </a:rPr>
              <a:t>системы, </a:t>
            </a:r>
            <a:r>
              <a:rPr lang="ru-RU" sz="1600" dirty="0">
                <a:solidFill>
                  <a:prstClr val="black"/>
                </a:solidFill>
                <a:latin typeface="Monserrat"/>
              </a:rPr>
              <a:t>болезни уха и сосцевидного </a:t>
            </a:r>
            <a:r>
              <a:rPr lang="ru-RU" sz="1600" dirty="0" smtClean="0">
                <a:solidFill>
                  <a:prstClr val="black"/>
                </a:solidFill>
                <a:latin typeface="Monserrat"/>
              </a:rPr>
              <a:t>отростка</a:t>
            </a:r>
            <a:endParaRPr lang="ru-RU" sz="1600" b="1" dirty="0">
              <a:latin typeface="Monserrat"/>
            </a:endParaRPr>
          </a:p>
        </p:txBody>
      </p:sp>
      <p:sp>
        <p:nvSpPr>
          <p:cNvPr id="18" name="Подзаголовок 2"/>
          <p:cNvSpPr>
            <a:spLocks noGrp="1"/>
          </p:cNvSpPr>
          <p:nvPr/>
        </p:nvSpPr>
        <p:spPr bwMode="auto">
          <a:xfrm>
            <a:off x="1672757" y="322784"/>
            <a:ext cx="9409919" cy="873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000"/>
              </a:lnSpc>
              <a:spcBef>
                <a:spcPts val="0"/>
              </a:spcBef>
              <a:defRPr/>
            </a:pPr>
            <a:r>
              <a:rPr lang="ru-RU" sz="2400" b="1" kern="100" dirty="0" smtClean="0">
                <a:solidFill>
                  <a:srgbClr val="0070C0"/>
                </a:solidFill>
                <a:latin typeface="Monserrat"/>
              </a:rPr>
              <a:t>ФБУ Центр реабилитации СФР «Туманный»</a:t>
            </a:r>
          </a:p>
          <a:p>
            <a:pPr>
              <a:lnSpc>
                <a:spcPts val="2000"/>
              </a:lnSpc>
              <a:spcBef>
                <a:spcPts val="0"/>
              </a:spcBef>
              <a:defRPr/>
            </a:pPr>
            <a:r>
              <a:rPr lang="ru-RU" sz="1800" b="1" i="1" dirty="0" smtClean="0">
                <a:solidFill>
                  <a:srgbClr val="0070C0"/>
                </a:solidFill>
                <a:latin typeface="Monserrat"/>
                <a:cs typeface="Times New Roman" pitchFamily="18" charset="0"/>
              </a:rPr>
              <a:t> </a:t>
            </a:r>
            <a:r>
              <a:rPr lang="ru-RU" sz="1800" b="1" i="1" dirty="0">
                <a:solidFill>
                  <a:srgbClr val="0070C0"/>
                </a:solidFill>
                <a:latin typeface="Monserrat"/>
                <a:cs typeface="Times New Roman" pitchFamily="18" charset="0"/>
              </a:rPr>
              <a:t>655111</a:t>
            </a:r>
            <a:r>
              <a:rPr lang="en-US" sz="1800" b="1" i="1" dirty="0">
                <a:solidFill>
                  <a:srgbClr val="0070C0"/>
                </a:solidFill>
                <a:latin typeface="Monserrat"/>
                <a:cs typeface="Times New Roman" pitchFamily="18" charset="0"/>
              </a:rPr>
              <a:t>, </a:t>
            </a:r>
            <a:r>
              <a:rPr lang="ru-RU" sz="1800" b="1" i="1" dirty="0">
                <a:solidFill>
                  <a:srgbClr val="0070C0"/>
                </a:solidFill>
                <a:latin typeface="Monserrat"/>
                <a:cs typeface="Times New Roman" pitchFamily="18" charset="0"/>
              </a:rPr>
              <a:t>Республика </a:t>
            </a:r>
            <a:r>
              <a:rPr lang="ru-RU" sz="1800" b="1" i="1" dirty="0" smtClean="0">
                <a:solidFill>
                  <a:srgbClr val="0070C0"/>
                </a:solidFill>
                <a:latin typeface="Monserrat"/>
                <a:cs typeface="Times New Roman" pitchFamily="18" charset="0"/>
              </a:rPr>
              <a:t>Хакасия, г. Сорск</a:t>
            </a:r>
            <a:endParaRPr lang="en-US" sz="1800" b="1" i="1" dirty="0" smtClean="0">
              <a:solidFill>
                <a:srgbClr val="0070C0"/>
              </a:solidFill>
              <a:latin typeface="Monserrat"/>
              <a:cs typeface="Times New Roman" pitchFamily="18" charset="0"/>
            </a:endParaRPr>
          </a:p>
          <a:p>
            <a:pPr>
              <a:lnSpc>
                <a:spcPts val="2000"/>
              </a:lnSpc>
              <a:spcBef>
                <a:spcPts val="0"/>
              </a:spcBef>
              <a:defRPr/>
            </a:pPr>
            <a:r>
              <a:rPr lang="ru-RU" sz="1800" b="1" i="1" dirty="0">
                <a:solidFill>
                  <a:srgbClr val="0070C0"/>
                </a:solidFill>
                <a:latin typeface="Monserrat"/>
                <a:cs typeface="Times New Roman" pitchFamily="18" charset="0"/>
              </a:rPr>
              <a:t>+7 (39033) 2-21-04</a:t>
            </a:r>
            <a:r>
              <a:rPr lang="en-US" sz="1800" b="1" i="1" dirty="0">
                <a:solidFill>
                  <a:srgbClr val="0070C0"/>
                </a:solidFill>
                <a:latin typeface="Monserrat"/>
                <a:cs typeface="Times New Roman" pitchFamily="18" charset="0"/>
              </a:rPr>
              <a:t>, e-mail: info@tumannet.ru</a:t>
            </a:r>
            <a:endParaRPr lang="ru-RU" sz="1800" b="1" i="1" dirty="0">
              <a:solidFill>
                <a:srgbClr val="0070C0"/>
              </a:solidFill>
              <a:latin typeface="Monserrat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323796" y="29098"/>
            <a:ext cx="10577302" cy="27699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cap="all" dirty="0" smtClean="0">
                <a:solidFill>
                  <a:srgbClr val="4F81BD">
                    <a:lumMod val="75000"/>
                  </a:srgbClr>
                </a:solidFill>
                <a:latin typeface="Monserrat"/>
              </a:rPr>
              <a:t>ФОНД пенсионного и СОЦИАЛЬНОГО СТРАХОВАНИЯ РОССИЙСКОЙ ФЕДЕРАЦИИ</a:t>
            </a:r>
            <a:endParaRPr lang="ru-RU" sz="1200" cap="all" dirty="0">
              <a:solidFill>
                <a:srgbClr val="4F81BD">
                  <a:lumMod val="75000"/>
                </a:srgbClr>
              </a:solidFill>
              <a:latin typeface="Monserrat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17" y="165124"/>
            <a:ext cx="863345" cy="841574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54A39F-1067-477E-A2FA-40E1842A564E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0467" y="1196752"/>
            <a:ext cx="5731316" cy="3168352"/>
          </a:xfrm>
          <a:prstGeom prst="rect">
            <a:avLst/>
          </a:prstGeom>
          <a:effectLst>
            <a:softEdge rad="177800"/>
          </a:effectLst>
        </p:spPr>
      </p:pic>
      <p:pic>
        <p:nvPicPr>
          <p:cNvPr id="11266" name="Picture 2" descr="M:\Представление\QR URL на сайт ЦР Туманный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4508" y="5085184"/>
            <a:ext cx="1057275" cy="1019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234417" y="2627039"/>
            <a:ext cx="57644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Monserrat"/>
              </a:rPr>
              <a:t>Природные факторы: </a:t>
            </a:r>
            <a:r>
              <a:rPr lang="ru-RU" sz="1400" dirty="0">
                <a:solidFill>
                  <a:prstClr val="black"/>
                </a:solidFill>
              </a:rPr>
              <a:t>климат, минеральная вода, лечебная </a:t>
            </a:r>
            <a:r>
              <a:rPr lang="ru-RU" sz="1400" dirty="0" smtClean="0">
                <a:solidFill>
                  <a:prstClr val="black"/>
                </a:solidFill>
              </a:rPr>
              <a:t>грязь</a:t>
            </a:r>
            <a:endParaRPr lang="ru-RU" sz="1400" b="1" dirty="0">
              <a:latin typeface="Monserrat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45070" y="2996952"/>
            <a:ext cx="5490095" cy="2618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ru-RU" b="1" dirty="0" smtClean="0">
                <a:latin typeface="Monserrat"/>
              </a:rPr>
              <a:t>Виды лечения: </a:t>
            </a:r>
          </a:p>
          <a:p>
            <a:pPr>
              <a:lnSpc>
                <a:spcPct val="114000"/>
              </a:lnSpc>
            </a:pPr>
            <a:r>
              <a:rPr lang="ru-RU" dirty="0" smtClean="0">
                <a:latin typeface="Monserrat"/>
              </a:rPr>
              <a:t>водолечение и грязелечение, </a:t>
            </a:r>
          </a:p>
          <a:p>
            <a:pPr>
              <a:lnSpc>
                <a:spcPct val="114000"/>
              </a:lnSpc>
            </a:pPr>
            <a:r>
              <a:rPr lang="ru-RU" dirty="0" err="1" smtClean="0"/>
              <a:t>спелиолечение</a:t>
            </a:r>
            <a:r>
              <a:rPr lang="ru-RU" dirty="0" smtClean="0"/>
              <a:t>, </a:t>
            </a:r>
          </a:p>
          <a:p>
            <a:pPr>
              <a:lnSpc>
                <a:spcPct val="114000"/>
              </a:lnSpc>
            </a:pPr>
            <a:r>
              <a:rPr lang="ru-RU" dirty="0" err="1" smtClean="0"/>
              <a:t>фитолечение</a:t>
            </a:r>
            <a:r>
              <a:rPr lang="ru-RU" dirty="0" smtClean="0"/>
              <a:t>,</a:t>
            </a:r>
          </a:p>
          <a:p>
            <a:pPr>
              <a:lnSpc>
                <a:spcPct val="114000"/>
              </a:lnSpc>
            </a:pPr>
            <a:r>
              <a:rPr lang="ru-RU" dirty="0" err="1" smtClean="0"/>
              <a:t>физиолечение</a:t>
            </a:r>
            <a:r>
              <a:rPr lang="ru-RU" dirty="0" smtClean="0"/>
              <a:t>,</a:t>
            </a:r>
          </a:p>
          <a:p>
            <a:pPr>
              <a:lnSpc>
                <a:spcPct val="114000"/>
              </a:lnSpc>
            </a:pPr>
            <a:r>
              <a:rPr lang="ru-RU" dirty="0" err="1"/>
              <a:t>о</a:t>
            </a:r>
            <a:r>
              <a:rPr lang="ru-RU" dirty="0" err="1" smtClean="0"/>
              <a:t>зонотерапия</a:t>
            </a:r>
            <a:r>
              <a:rPr lang="ru-RU" dirty="0" smtClean="0"/>
              <a:t>,</a:t>
            </a:r>
          </a:p>
          <a:p>
            <a:pPr>
              <a:lnSpc>
                <a:spcPct val="114000"/>
              </a:lnSpc>
            </a:pPr>
            <a:r>
              <a:rPr lang="ru-RU" dirty="0" smtClean="0"/>
              <a:t>бассейны, </a:t>
            </a:r>
          </a:p>
          <a:p>
            <a:pPr>
              <a:lnSpc>
                <a:spcPct val="114000"/>
              </a:lnSpc>
            </a:pPr>
            <a:r>
              <a:rPr lang="ru-RU" dirty="0" smtClean="0"/>
              <a:t>массаж</a:t>
            </a:r>
          </a:p>
        </p:txBody>
      </p:sp>
    </p:spTree>
    <p:extLst>
      <p:ext uri="{BB962C8B-B14F-4D97-AF65-F5344CB8AC3E}">
        <p14:creationId xmlns:p14="http://schemas.microsoft.com/office/powerpoint/2010/main" val="2600053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21162</TotalTime>
  <Words>592</Words>
  <Application>Microsoft Office PowerPoint</Application>
  <PresentationFormat>Произвольный</PresentationFormat>
  <Paragraphs>96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Calibri</vt:lpstr>
      <vt:lpstr>Monserrat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ФОНД СОЦИАЛЬНОГО СТРАХОВАНИЯ  РОССИЙСКОЙ ФЕДЕРАЦИИ</dc:title>
  <dc:creator>Danilova_0002</dc:creator>
  <cp:lastModifiedBy>Брянцева Марина Викторовна</cp:lastModifiedBy>
  <cp:revision>725</cp:revision>
  <cp:lastPrinted>2025-01-15T04:15:14Z</cp:lastPrinted>
  <dcterms:created xsi:type="dcterms:W3CDTF">2015-09-23T11:07:51Z</dcterms:created>
  <dcterms:modified xsi:type="dcterms:W3CDTF">2025-01-17T01:08:39Z</dcterms:modified>
</cp:coreProperties>
</file>